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6" r:id="rId3"/>
    <p:sldId id="261" r:id="rId4"/>
    <p:sldId id="267" r:id="rId5"/>
    <p:sldId id="259" r:id="rId6"/>
    <p:sldId id="268" r:id="rId7"/>
    <p:sldId id="270" r:id="rId8"/>
    <p:sldId id="269" r:id="rId9"/>
    <p:sldId id="260" r:id="rId10"/>
    <p:sldId id="262" r:id="rId11"/>
    <p:sldId id="263" r:id="rId12"/>
    <p:sldId id="265" r:id="rId13"/>
    <p:sldId id="264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82"/>
    <p:restoredTop sz="96405"/>
  </p:normalViewPr>
  <p:slideViewPr>
    <p:cSldViewPr snapToGrid="0" snapToObjects="1">
      <p:cViewPr>
        <p:scale>
          <a:sx n="140" d="100"/>
          <a:sy n="140" d="100"/>
        </p:scale>
        <p:origin x="384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2.png>
</file>

<file path=ppt/media/image15.png>
</file>

<file path=ppt/media/image16.png>
</file>

<file path=ppt/media/image23.png>
</file>

<file path=ppt/media/image26.png>
</file>

<file path=ppt/media/image29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D32CC-42FA-794D-AF36-AE56A9146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005D03-643D-424D-81E7-91F0D482E7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0DBED5-52F3-DE49-AAC1-82649BCD1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C674F-68BC-B643-A9D4-339D8FCBB182}" type="datetimeFigureOut">
              <a:rPr lang="en-US" smtClean="0"/>
              <a:t>6/11/21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4BCC4-2C95-2944-B950-F02C6FF3A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3E4EBE-021F-B34B-B29B-F2DCA8A99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6A8AA-CB80-D943-BA95-82485C125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046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9EE87-1861-EA45-B11D-587A806B7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B6A9D4-5B4F-1E4A-8E24-F804A98FC8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7CB78-E547-CF4C-BFCA-D00D61DDC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C674F-68BC-B643-A9D4-339D8FCBB182}" type="datetimeFigureOut">
              <a:rPr lang="en-US" smtClean="0"/>
              <a:t>6/11/21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FDAAAF-1F73-0D43-B47D-49059C6BB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C403B-94FE-2E47-84E3-47D0A11F8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6A8AA-CB80-D943-BA95-82485C125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38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36B892-4328-8847-9131-15A612154D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961F3F-D1A2-0142-91C3-B413D3F07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B8838-3F5B-B64E-9066-C63379273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C674F-68BC-B643-A9D4-339D8FCBB182}" type="datetimeFigureOut">
              <a:rPr lang="en-US" smtClean="0"/>
              <a:t>6/11/21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8473C-3C2F-5D40-89DC-1DE3DB51D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5F570-F8B7-194A-8CEF-D91F0BFA3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6A8AA-CB80-D943-BA95-82485C125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119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06398-A725-8847-AC64-897CA243B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9F353B-373F-B149-A0C0-24AD3ADF8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3B44B6-9997-5A43-8C05-BA983C3EE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C674F-68BC-B643-A9D4-339D8FCBB182}" type="datetimeFigureOut">
              <a:rPr lang="en-US" smtClean="0"/>
              <a:t>6/11/21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0DA66-7A44-0648-B8CC-0DDB55744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36A20-0EFD-5D40-A654-6B0903231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6A8AA-CB80-D943-BA95-82485C125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019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C5F91-A750-6144-90D9-4A7EAA912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5072EC-1159-4648-93A8-E7DEC3875C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A25211-0E18-0040-A7B9-A17E3760C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C674F-68BC-B643-A9D4-339D8FCBB182}" type="datetimeFigureOut">
              <a:rPr lang="en-US" smtClean="0"/>
              <a:t>6/11/21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9609D3-F582-544D-83E9-C0047D7D3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F6B5A-E5E2-3A4B-93C3-BBE6B89CE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6A8AA-CB80-D943-BA95-82485C125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431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823D6-29F8-7446-9FFA-8667FBEC3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96C46-1905-D14D-8D5A-587F5FE9B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A88D16-3C6E-A442-A075-0EE043266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B70927-00AA-A341-9ED1-C20135E4C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C674F-68BC-B643-A9D4-339D8FCBB182}" type="datetimeFigureOut">
              <a:rPr lang="en-US" smtClean="0"/>
              <a:t>6/11/21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2B8ADB-CFC3-DB4A-A8F1-A0B416653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BBE16-689F-1A4A-A995-8D80D834C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6A8AA-CB80-D943-BA95-82485C125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72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BC12F-BCF8-DB41-A05E-B2F12FBC2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7D1170-6620-0C4D-9148-233BD32C4E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C8C319-6A6B-BC40-8F6D-F71A99BF6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FADE9C-1DB7-5546-BF69-69D859BDA6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254280-CC24-2C48-ADAF-6A1CA66AFF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9AECF7-EB27-8346-803D-134B73FAF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C674F-68BC-B643-A9D4-339D8FCBB182}" type="datetimeFigureOut">
              <a:rPr lang="en-US" smtClean="0"/>
              <a:t>6/11/21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4EBE5E-3281-D642-B733-89073EDB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11F218-205E-B04F-9A8E-09144ED03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6A8AA-CB80-D943-BA95-82485C125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609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94CE7-F627-FC46-B72B-12EC30BBF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FD07EF-8263-5444-A5F3-D0BDA9163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C674F-68BC-B643-A9D4-339D8FCBB182}" type="datetimeFigureOut">
              <a:rPr lang="en-US" smtClean="0"/>
              <a:t>6/11/21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FFA0E9-6C4E-EC4B-8C7B-8BA802A1C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1A4339-A0AF-D047-ADFE-A5E202E4F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6A8AA-CB80-D943-BA95-82485C125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991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D4FD74-3405-1D4E-BF2C-B03CED07F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C674F-68BC-B643-A9D4-339D8FCBB182}" type="datetimeFigureOut">
              <a:rPr lang="en-US" smtClean="0"/>
              <a:t>6/11/21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700EBE-94A3-6E4D-9CAD-328972ED6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58B519-04CD-0548-B48D-38681D248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6A8AA-CB80-D943-BA95-82485C125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367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28891-6ADA-CF4B-B540-FF30FED27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C3C0E6-85D0-B849-846D-5B249D54E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90BF1B-0BC0-784B-B06F-0808A4F634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6E2394-2D50-7F42-8152-0E0BE9B53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C674F-68BC-B643-A9D4-339D8FCBB182}" type="datetimeFigureOut">
              <a:rPr lang="en-US" smtClean="0"/>
              <a:t>6/11/21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BAA332-0E01-4D48-834B-E9ED4D509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21ED3C-8B03-2F4C-84B7-BEEF9A08B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6A8AA-CB80-D943-BA95-82485C125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750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D1099-0FF3-BC44-AAF4-70A03D64F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E9FE30-657D-1849-9BDB-DE494EB288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976FEE-94B7-244C-9704-24A03F64DA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4E2ACC-059D-1146-9496-F811D47CF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C674F-68BC-B643-A9D4-339D8FCBB182}" type="datetimeFigureOut">
              <a:rPr lang="en-US" smtClean="0"/>
              <a:t>6/11/21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9BEB08-FEBD-4940-B43D-A2FD42934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9FCBAF-C78B-9546-BED9-FC3824EEF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C6A8AA-CB80-D943-BA95-82485C125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081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00E0BA-EC9F-5044-B5C3-F9C3CBFC7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A0D8BF-1262-7D45-8A7B-0128B49E03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1C0AA6-9EE6-2143-99D4-D71B742C12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CC674F-68BC-B643-A9D4-339D8FCBB182}" type="datetimeFigureOut">
              <a:rPr lang="en-US" smtClean="0"/>
              <a:t>6/11/21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DB0B63-8545-9441-9908-68AB93F8B3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7B2B5-3848-4B4D-9270-FDC0F4A5C0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C6A8AA-CB80-D943-BA95-82485C125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158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14.emf"/><Relationship Id="rId7" Type="http://schemas.openxmlformats.org/officeDocument/2006/relationships/image" Target="../media/image18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D2C7C1-EB69-4A40-85AD-C2DCE1B01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75" y="562259"/>
            <a:ext cx="3750963" cy="625160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DF26D3B-10F6-7546-80AA-A6932EDC0F91}"/>
              </a:ext>
            </a:extLst>
          </p:cNvPr>
          <p:cNvSpPr txBox="1"/>
          <p:nvPr/>
        </p:nvSpPr>
        <p:spPr>
          <a:xfrm>
            <a:off x="2362715" y="-29222"/>
            <a:ext cx="1548822" cy="761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Top beach</a:t>
            </a:r>
          </a:p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Fronts Holocene forest</a:t>
            </a:r>
          </a:p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Erosional</a:t>
            </a:r>
          </a:p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n=15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F68358C-F39D-EE4C-B3DE-C6189B3EE1E0}"/>
              </a:ext>
            </a:extLst>
          </p:cNvPr>
          <p:cNvSpPr txBox="1"/>
          <p:nvPr/>
        </p:nvSpPr>
        <p:spPr>
          <a:xfrm>
            <a:off x="3973151" y="1581465"/>
            <a:ext cx="2741456" cy="761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North beach</a:t>
            </a:r>
          </a:p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Fronts Holocene marsh &amp; Pleistocene bluff</a:t>
            </a:r>
          </a:p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Erosional</a:t>
            </a:r>
          </a:p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n=18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2853B1-A9AB-F245-A3DB-28155C4619DB}"/>
              </a:ext>
            </a:extLst>
          </p:cNvPr>
          <p:cNvSpPr txBox="1"/>
          <p:nvPr/>
        </p:nvSpPr>
        <p:spPr>
          <a:xfrm>
            <a:off x="3973151" y="2523296"/>
            <a:ext cx="1587294" cy="761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Middle beach</a:t>
            </a:r>
          </a:p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Fronts Holocene marsh</a:t>
            </a:r>
          </a:p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Erosional</a:t>
            </a:r>
          </a:p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n=15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EB8F94-B49A-BC46-817F-0D07FFDA6910}"/>
              </a:ext>
            </a:extLst>
          </p:cNvPr>
          <p:cNvSpPr txBox="1"/>
          <p:nvPr/>
        </p:nvSpPr>
        <p:spPr>
          <a:xfrm>
            <a:off x="3973151" y="3572958"/>
            <a:ext cx="1649811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Cracker Tom beach</a:t>
            </a:r>
          </a:p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Fronts Holocene marsh</a:t>
            </a:r>
          </a:p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Erosional</a:t>
            </a:r>
          </a:p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n=15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93CDD90-06BD-3A4A-94DB-D08E8CAB84D8}"/>
              </a:ext>
            </a:extLst>
          </p:cNvPr>
          <p:cNvSpPr txBox="1"/>
          <p:nvPr/>
        </p:nvSpPr>
        <p:spPr>
          <a:xfrm>
            <a:off x="3973151" y="4895661"/>
            <a:ext cx="1887055" cy="761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South beach</a:t>
            </a:r>
          </a:p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Fronts Holocene dune/forest</a:t>
            </a:r>
          </a:p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Erosional</a:t>
            </a:r>
          </a:p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n=15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E212A850-9895-EC4D-8595-061B738CC5A2}"/>
              </a:ext>
            </a:extLst>
          </p:cNvPr>
          <p:cNvSpPr/>
          <p:nvPr/>
        </p:nvSpPr>
        <p:spPr>
          <a:xfrm rot="16200000">
            <a:off x="2742599" y="480714"/>
            <a:ext cx="186604" cy="644334"/>
          </a:xfrm>
          <a:prstGeom prst="rightBrac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DB68A38F-C9E4-2246-9969-571F0910ABD5}"/>
              </a:ext>
            </a:extLst>
          </p:cNvPr>
          <p:cNvSpPr/>
          <p:nvPr/>
        </p:nvSpPr>
        <p:spPr>
          <a:xfrm>
            <a:off x="3742817" y="1670804"/>
            <a:ext cx="114887" cy="707887"/>
          </a:xfrm>
          <a:prstGeom prst="rightBrac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Brace 22">
            <a:extLst>
              <a:ext uri="{FF2B5EF4-FFF2-40B4-BE49-F238E27FC236}">
                <a16:creationId xmlns:a16="http://schemas.microsoft.com/office/drawing/2014/main" id="{2D248533-4D2F-4B45-8D11-3C8D28C1E171}"/>
              </a:ext>
            </a:extLst>
          </p:cNvPr>
          <p:cNvSpPr/>
          <p:nvPr/>
        </p:nvSpPr>
        <p:spPr>
          <a:xfrm>
            <a:off x="3739720" y="2524136"/>
            <a:ext cx="117984" cy="707886"/>
          </a:xfrm>
          <a:prstGeom prst="rightBrac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Brace 23">
            <a:extLst>
              <a:ext uri="{FF2B5EF4-FFF2-40B4-BE49-F238E27FC236}">
                <a16:creationId xmlns:a16="http://schemas.microsoft.com/office/drawing/2014/main" id="{2BE89251-A778-7E4A-B46B-51CF8156B0AA}"/>
              </a:ext>
            </a:extLst>
          </p:cNvPr>
          <p:cNvSpPr/>
          <p:nvPr/>
        </p:nvSpPr>
        <p:spPr>
          <a:xfrm>
            <a:off x="3739720" y="3364992"/>
            <a:ext cx="117984" cy="1118166"/>
          </a:xfrm>
          <a:prstGeom prst="rightBrac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Brace 24">
            <a:extLst>
              <a:ext uri="{FF2B5EF4-FFF2-40B4-BE49-F238E27FC236}">
                <a16:creationId xmlns:a16="http://schemas.microsoft.com/office/drawing/2014/main" id="{3A36410D-6E46-F04B-8F85-1026949EEE95}"/>
              </a:ext>
            </a:extLst>
          </p:cNvPr>
          <p:cNvSpPr/>
          <p:nvPr/>
        </p:nvSpPr>
        <p:spPr>
          <a:xfrm>
            <a:off x="3739720" y="4552431"/>
            <a:ext cx="117984" cy="1408101"/>
          </a:xfrm>
          <a:prstGeom prst="rightBrac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C21EE6-746B-8543-8D75-D1C8193FE3AE}"/>
              </a:ext>
            </a:extLst>
          </p:cNvPr>
          <p:cNvSpPr txBox="1"/>
          <p:nvPr/>
        </p:nvSpPr>
        <p:spPr>
          <a:xfrm>
            <a:off x="7887101" y="217592"/>
            <a:ext cx="3053208" cy="38472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Sewanee IEP</a:t>
            </a: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Beach Plastics </a:t>
            </a: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Monitoring Program</a:t>
            </a:r>
          </a:p>
          <a:p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Study area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Five beaches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~ 18.5 km (11.5 miles) of beach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Assume 50m wide beach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Beach area = approx. 0.93 km</a:t>
            </a:r>
            <a:r>
              <a:rPr lang="en-US" sz="16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</p:txBody>
      </p:sp>
      <p:sp>
        <p:nvSpPr>
          <p:cNvPr id="27" name="Right Brace 26">
            <a:extLst>
              <a:ext uri="{FF2B5EF4-FFF2-40B4-BE49-F238E27FC236}">
                <a16:creationId xmlns:a16="http://schemas.microsoft.com/office/drawing/2014/main" id="{0C7C686A-52C5-5242-A053-7F3A89D46644}"/>
              </a:ext>
            </a:extLst>
          </p:cNvPr>
          <p:cNvSpPr/>
          <p:nvPr/>
        </p:nvSpPr>
        <p:spPr>
          <a:xfrm rot="19304820">
            <a:off x="3483004" y="779724"/>
            <a:ext cx="186604" cy="644334"/>
          </a:xfrm>
          <a:prstGeom prst="rightBrac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2C389D0-57E3-844C-9CE5-932D791022CF}"/>
              </a:ext>
            </a:extLst>
          </p:cNvPr>
          <p:cNvSpPr txBox="1"/>
          <p:nvPr/>
        </p:nvSpPr>
        <p:spPr>
          <a:xfrm>
            <a:off x="3798712" y="662718"/>
            <a:ext cx="1513556" cy="761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Northeast beach</a:t>
            </a:r>
          </a:p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Fronts Holocene dune</a:t>
            </a:r>
          </a:p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Accretional</a:t>
            </a:r>
          </a:p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n=15</a:t>
            </a:r>
          </a:p>
        </p:txBody>
      </p:sp>
    </p:spTree>
    <p:extLst>
      <p:ext uri="{BB962C8B-B14F-4D97-AF65-F5344CB8AC3E}">
        <p14:creationId xmlns:p14="http://schemas.microsoft.com/office/powerpoint/2010/main" val="19830313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18085D-41AA-F047-B95C-51535A1F2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66" y="0"/>
            <a:ext cx="41148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C338010-1623-FA40-B82C-FB1D2EE135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522" t="5432" r="10220" b="89794"/>
          <a:stretch/>
        </p:blipFill>
        <p:spPr>
          <a:xfrm>
            <a:off x="2641598" y="372533"/>
            <a:ext cx="1162757" cy="3273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C8DB3CA-C0C3-E047-A71E-125281480AB1}"/>
              </a:ext>
            </a:extLst>
          </p:cNvPr>
          <p:cNvSpPr txBox="1"/>
          <p:nvPr/>
        </p:nvSpPr>
        <p:spPr>
          <a:xfrm>
            <a:off x="4100075" y="124289"/>
            <a:ext cx="12586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Top beach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Holocene forest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Erosional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A29FBDB-EDDA-8844-A22E-A9E0CFA257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3745" y="336550"/>
            <a:ext cx="2362200" cy="61849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E7B9364-F4D3-D04B-B1A4-48EE300C50AE}"/>
              </a:ext>
            </a:extLst>
          </p:cNvPr>
          <p:cNvSpPr txBox="1"/>
          <p:nvPr/>
        </p:nvSpPr>
        <p:spPr>
          <a:xfrm>
            <a:off x="9790937" y="699911"/>
            <a:ext cx="22655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Student project?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31704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18085D-41AA-F047-B95C-51535A1F2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66" y="0"/>
            <a:ext cx="41148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08C8C6-D6FB-E143-88D2-090EFFC36C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222" t="9053" r="10219" b="67408"/>
          <a:stretch/>
        </p:blipFill>
        <p:spPr>
          <a:xfrm>
            <a:off x="3081866" y="620889"/>
            <a:ext cx="722489" cy="16143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16BF62-8CC4-C24E-ACB1-5AFA5799FBAB}"/>
              </a:ext>
            </a:extLst>
          </p:cNvPr>
          <p:cNvSpPr txBox="1"/>
          <p:nvPr/>
        </p:nvSpPr>
        <p:spPr>
          <a:xfrm>
            <a:off x="4071239" y="1157225"/>
            <a:ext cx="17022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North beach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Marsh / Pleistocene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Erosional / Accretional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33AD05-9639-6A45-9473-B3869B0F5A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3306" y="292100"/>
            <a:ext cx="1536700" cy="6273800"/>
          </a:xfrm>
          <a:prstGeom prst="rect">
            <a:avLst/>
          </a:prstGeom>
        </p:spPr>
      </p:pic>
      <p:pic>
        <p:nvPicPr>
          <p:cNvPr id="1026" name="Picture 2" descr="Digital Learning Tips, Tricks and Tools: Checkboxes in Google Sheets">
            <a:extLst>
              <a:ext uri="{FF2B5EF4-FFF2-40B4-BE49-F238E27FC236}">
                <a16:creationId xmlns:a16="http://schemas.microsoft.com/office/drawing/2014/main" id="{AF1DA48C-0B8D-8947-8246-C134BC786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6483" y="1015393"/>
            <a:ext cx="155851" cy="141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F422B94-C7E2-DB46-82E8-33DAF857A7E0}"/>
              </a:ext>
            </a:extLst>
          </p:cNvPr>
          <p:cNvSpPr txBox="1"/>
          <p:nvPr/>
        </p:nvSpPr>
        <p:spPr>
          <a:xfrm>
            <a:off x="9718826" y="553728"/>
            <a:ext cx="6431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Eric</a:t>
            </a:r>
            <a:endParaRPr lang="en-US" sz="3600" dirty="0"/>
          </a:p>
        </p:txBody>
      </p:sp>
      <p:pic>
        <p:nvPicPr>
          <p:cNvPr id="19" name="Picture 2" descr="Digital Learning Tips, Tricks and Tools: Checkboxes in Google Sheets">
            <a:extLst>
              <a:ext uri="{FF2B5EF4-FFF2-40B4-BE49-F238E27FC236}">
                <a16:creationId xmlns:a16="http://schemas.microsoft.com/office/drawing/2014/main" id="{B5B1BAA4-E0D2-C04C-A6EE-3E2F5A531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3435" y="747169"/>
            <a:ext cx="155851" cy="141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Digital Learning Tips, Tricks and Tools: Checkboxes in Google Sheets">
            <a:extLst>
              <a:ext uri="{FF2B5EF4-FFF2-40B4-BE49-F238E27FC236}">
                <a16:creationId xmlns:a16="http://schemas.microsoft.com/office/drawing/2014/main" id="{26035324-1C8E-3644-951B-F7C2274BA2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0387" y="1320193"/>
            <a:ext cx="155851" cy="141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DFD29D3-B2DF-694D-8AFE-81F9F63A53A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0963" t="16007" r="15970" b="66406"/>
          <a:stretch/>
        </p:blipFill>
        <p:spPr>
          <a:xfrm>
            <a:off x="10361951" y="2890419"/>
            <a:ext cx="537698" cy="120609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C021D7F-C406-BF4C-9DFD-7F83F0E880A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8252" r="10859"/>
          <a:stretch/>
        </p:blipFill>
        <p:spPr>
          <a:xfrm>
            <a:off x="10661904" y="1792633"/>
            <a:ext cx="448056" cy="6858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E675FB8-B309-C94B-AA5A-C75A822B624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5461" b="89453"/>
          <a:stretch/>
        </p:blipFill>
        <p:spPr>
          <a:xfrm>
            <a:off x="7441970" y="2167127"/>
            <a:ext cx="4114800" cy="34879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F20F5D07-1FDB-7346-9095-BE92C597AFC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60030" b="90628"/>
          <a:stretch/>
        </p:blipFill>
        <p:spPr>
          <a:xfrm>
            <a:off x="9912096" y="1792633"/>
            <a:ext cx="1644674" cy="642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939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18085D-41AA-F047-B95C-51535A1F2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66" y="0"/>
            <a:ext cx="41148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647523-D4FB-FB4A-9509-8FCFCE38DA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222" t="26502" r="10219" b="52263"/>
          <a:stretch/>
        </p:blipFill>
        <p:spPr>
          <a:xfrm>
            <a:off x="3081866" y="1817511"/>
            <a:ext cx="722489" cy="145626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151985-01DE-B245-AE74-EEBD183DC83C}"/>
              </a:ext>
            </a:extLst>
          </p:cNvPr>
          <p:cNvSpPr txBox="1"/>
          <p:nvPr/>
        </p:nvSpPr>
        <p:spPr>
          <a:xfrm>
            <a:off x="4096638" y="2235201"/>
            <a:ext cx="14847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Middle beach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Holocene marsh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Erosional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10E5B6-1958-B348-BCCF-9E5403010E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1236" y="317500"/>
            <a:ext cx="1485900" cy="6223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7F631E1-9707-3742-B331-94C4A435C758}"/>
              </a:ext>
            </a:extLst>
          </p:cNvPr>
          <p:cNvSpPr txBox="1"/>
          <p:nvPr/>
        </p:nvSpPr>
        <p:spPr>
          <a:xfrm>
            <a:off x="9311966" y="1037368"/>
            <a:ext cx="19976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Class sampling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793737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18085D-41AA-F047-B95C-51535A1F2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66" y="0"/>
            <a:ext cx="41148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1729C4-5765-DF48-AB7D-CA3E9EB855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442" t="41645" r="13237" b="33663"/>
          <a:stretch/>
        </p:blipFill>
        <p:spPr>
          <a:xfrm>
            <a:off x="2720622" y="2856090"/>
            <a:ext cx="959555" cy="169333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DF768BC-D788-B946-BA10-5CCA95132732}"/>
              </a:ext>
            </a:extLst>
          </p:cNvPr>
          <p:cNvSpPr txBox="1"/>
          <p:nvPr/>
        </p:nvSpPr>
        <p:spPr>
          <a:xfrm>
            <a:off x="4096638" y="3429000"/>
            <a:ext cx="20721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Cracker Tom beach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Holocene marsh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Erosional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16BD747-3892-6B42-A098-1D3C3CBE8E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5269" y="298450"/>
            <a:ext cx="1524000" cy="62611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5DFB627-76BF-AC49-A30B-8FCF331F8ACC}"/>
              </a:ext>
            </a:extLst>
          </p:cNvPr>
          <p:cNvSpPr txBox="1"/>
          <p:nvPr/>
        </p:nvSpPr>
        <p:spPr>
          <a:xfrm>
            <a:off x="9311966" y="1037368"/>
            <a:ext cx="199766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Class sampling</a:t>
            </a:r>
          </a:p>
          <a:p>
            <a:endParaRPr lang="en-US" sz="2400" dirty="0"/>
          </a:p>
          <a:p>
            <a:r>
              <a:rPr lang="en-US" sz="2400" dirty="0"/>
              <a:t>DONE</a:t>
            </a:r>
          </a:p>
          <a:p>
            <a:r>
              <a:rPr lang="en-US" sz="2400" dirty="0"/>
              <a:t>June 13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104087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18085D-41AA-F047-B95C-51535A1F2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66" y="0"/>
            <a:ext cx="41148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7633857-C504-EF4E-AB21-46FD6A4DD7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60083" r="23663" b="11440"/>
          <a:stretch/>
        </p:blipFill>
        <p:spPr>
          <a:xfrm>
            <a:off x="2167466" y="4120444"/>
            <a:ext cx="1083733" cy="195297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8915535-B5B5-E147-888A-FF4A952AFB37}"/>
              </a:ext>
            </a:extLst>
          </p:cNvPr>
          <p:cNvSpPr txBox="1"/>
          <p:nvPr/>
        </p:nvSpPr>
        <p:spPr>
          <a:xfrm>
            <a:off x="4071239" y="4814825"/>
            <a:ext cx="14141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South beach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Holocene dune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Erosional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E3D76C-895A-F340-888C-DFB6C5F039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8882" y="292100"/>
            <a:ext cx="1511300" cy="62738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4047152-5504-B446-ACD4-2A68AD95E27F}"/>
              </a:ext>
            </a:extLst>
          </p:cNvPr>
          <p:cNvSpPr txBox="1"/>
          <p:nvPr/>
        </p:nvSpPr>
        <p:spPr>
          <a:xfrm>
            <a:off x="9790937" y="699911"/>
            <a:ext cx="22655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Student project?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08579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D2C7C1-EB69-4A40-85AD-C2DCE1B01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66" y="0"/>
            <a:ext cx="41148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7C1E8B9-56AE-614A-AF3B-0980391E2F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222" t="26502" r="10219" b="52263"/>
          <a:stretch/>
        </p:blipFill>
        <p:spPr>
          <a:xfrm>
            <a:off x="3081866" y="1817511"/>
            <a:ext cx="722489" cy="14562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9425EB-79DE-BA40-9626-9B4245E928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222" t="9053" r="10219" b="67408"/>
          <a:stretch/>
        </p:blipFill>
        <p:spPr>
          <a:xfrm>
            <a:off x="3081866" y="620889"/>
            <a:ext cx="722489" cy="161431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784CC78-7949-904E-88DF-F6E2DD5704B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3442" t="41645" r="13237" b="33663"/>
          <a:stretch/>
        </p:blipFill>
        <p:spPr>
          <a:xfrm>
            <a:off x="2720622" y="2856090"/>
            <a:ext cx="959555" cy="16933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BC25B2D-AED3-104B-BFEC-F12E7D842B4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0000" t="60083" r="23663" b="11440"/>
          <a:stretch/>
        </p:blipFill>
        <p:spPr>
          <a:xfrm>
            <a:off x="2167466" y="4120444"/>
            <a:ext cx="1083733" cy="195297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9BE0264-6D2B-7149-A980-BA7EBE7AFAC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1522" t="5432" r="10220" b="89794"/>
          <a:stretch/>
        </p:blipFill>
        <p:spPr>
          <a:xfrm>
            <a:off x="2641598" y="372533"/>
            <a:ext cx="1162757" cy="32737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DF26D3B-10F6-7546-80AA-A6932EDC0F91}"/>
              </a:ext>
            </a:extLst>
          </p:cNvPr>
          <p:cNvSpPr txBox="1"/>
          <p:nvPr/>
        </p:nvSpPr>
        <p:spPr>
          <a:xfrm>
            <a:off x="4100075" y="124289"/>
            <a:ext cx="12586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Top beach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Holocene forest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Erosional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F68358C-F39D-EE4C-B3DE-C6189B3EE1E0}"/>
              </a:ext>
            </a:extLst>
          </p:cNvPr>
          <p:cNvSpPr txBox="1"/>
          <p:nvPr/>
        </p:nvSpPr>
        <p:spPr>
          <a:xfrm>
            <a:off x="4071239" y="1157225"/>
            <a:ext cx="17022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North beach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Marsh / Pleistocene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Erosional / Accretional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2853B1-A9AB-F245-A3DB-28155C4619DB}"/>
              </a:ext>
            </a:extLst>
          </p:cNvPr>
          <p:cNvSpPr txBox="1"/>
          <p:nvPr/>
        </p:nvSpPr>
        <p:spPr>
          <a:xfrm>
            <a:off x="4096638" y="2235201"/>
            <a:ext cx="14847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Middle beach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Holocene marsh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Erosional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EB8F94-B49A-BC46-817F-0D07FFDA6910}"/>
              </a:ext>
            </a:extLst>
          </p:cNvPr>
          <p:cNvSpPr txBox="1"/>
          <p:nvPr/>
        </p:nvSpPr>
        <p:spPr>
          <a:xfrm>
            <a:off x="4096638" y="3429000"/>
            <a:ext cx="20721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Cracker Tom beach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Holocene marsh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Erosional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93CDD90-06BD-3A4A-94DB-D08E8CAB84D8}"/>
              </a:ext>
            </a:extLst>
          </p:cNvPr>
          <p:cNvSpPr txBox="1"/>
          <p:nvPr/>
        </p:nvSpPr>
        <p:spPr>
          <a:xfrm>
            <a:off x="4071239" y="4814825"/>
            <a:ext cx="14141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South beach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Holocene dune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Erosional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9C209F-64AC-584E-B12C-4F4E9C4CC491}"/>
              </a:ext>
            </a:extLst>
          </p:cNvPr>
          <p:cNvSpPr txBox="1"/>
          <p:nvPr/>
        </p:nvSpPr>
        <p:spPr>
          <a:xfrm>
            <a:off x="7091683" y="615355"/>
            <a:ext cx="4801314" cy="61657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Sewanee IEP</a:t>
            </a: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Beach Plastics Monitoring Program</a:t>
            </a:r>
          </a:p>
          <a:p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Study area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Five beaches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~ 18.5 km (11.5 miles) of beach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Assume 50m wide beach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Beach area = approx. 0.93 km</a:t>
            </a:r>
            <a:r>
              <a:rPr lang="en-US" sz="16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Sampling plan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20 transects per beach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Each transect is 100 m x 3 m transect (300 m</a:t>
            </a:r>
            <a:r>
              <a:rPr lang="en-US" sz="16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Total area surveyed per beach = 6,000 m</a:t>
            </a:r>
            <a:r>
              <a:rPr lang="en-US" sz="16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			    (0.006 km</a:t>
            </a:r>
            <a:r>
              <a:rPr lang="en-US" sz="16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Grand total surveyed = 30,000 m</a:t>
            </a:r>
            <a:r>
              <a:rPr lang="en-US" sz="1600" baseline="30000" dirty="0"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(0.03 km</a:t>
            </a:r>
            <a:r>
              <a:rPr lang="en-US" sz="16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endParaRPr lang="en-US" sz="16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Surveys will sample 3.25% of beach area	</a:t>
            </a:r>
          </a:p>
        </p:txBody>
      </p:sp>
    </p:spTree>
    <p:extLst>
      <p:ext uri="{BB962C8B-B14F-4D97-AF65-F5344CB8AC3E}">
        <p14:creationId xmlns:p14="http://schemas.microsoft.com/office/powerpoint/2010/main" val="4168775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1157E4-451C-ED48-BBBA-A31F786E7D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73" y="290881"/>
            <a:ext cx="5427133" cy="3126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131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1157E4-451C-ED48-BBBA-A31F786E7D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73" y="290881"/>
            <a:ext cx="5427133" cy="312674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651C831-AD22-7545-9BD5-C650B199A5C0}"/>
              </a:ext>
            </a:extLst>
          </p:cNvPr>
          <p:cNvSpPr txBox="1"/>
          <p:nvPr/>
        </p:nvSpPr>
        <p:spPr>
          <a:xfrm>
            <a:off x="6096000" y="1285443"/>
            <a:ext cx="5531556" cy="504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Transect setup</a:t>
            </a:r>
          </a:p>
          <a:p>
            <a:endParaRPr lang="en-US" sz="1200" dirty="0">
              <a:latin typeface="Helvetica Light" panose="020B0403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400" dirty="0">
                <a:latin typeface="Helvetica Light" panose="020B0403020202020204" pitchFamily="34" charset="0"/>
              </a:rPr>
              <a:t>Locate the start latitude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400" dirty="0">
                <a:latin typeface="Helvetica Light" panose="020B0403020202020204" pitchFamily="34" charset="0"/>
              </a:rPr>
              <a:t>Place flag in the most-recent wrack line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400" dirty="0">
                <a:latin typeface="Helvetica Light" panose="020B0403020202020204" pitchFamily="34" charset="0"/>
              </a:rPr>
              <a:t>Record start longitude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400" dirty="0">
                <a:latin typeface="Helvetica Light" panose="020B0403020202020204" pitchFamily="34" charset="0"/>
              </a:rPr>
              <a:t>Note main observer and secondary observer / notetaker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400" dirty="0">
                <a:latin typeface="Helvetica Light" panose="020B0403020202020204" pitchFamily="34" charset="0"/>
              </a:rPr>
              <a:t>Lay out transect tape </a:t>
            </a: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en-US" sz="1400" dirty="0">
                <a:latin typeface="Helvetica Light" panose="020B0403020202020204" pitchFamily="34" charset="0"/>
              </a:rPr>
              <a:t>Your transect will be 100 m long.</a:t>
            </a: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en-US" sz="1400" dirty="0">
                <a:latin typeface="Helvetica Light" panose="020B0403020202020204" pitchFamily="34" charset="0"/>
              </a:rPr>
              <a:t>Angle your transect between your start point (wrack line) and the interior beach edge (terminus)</a:t>
            </a: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en-US" sz="1400" dirty="0">
                <a:latin typeface="Helvetica Light" panose="020B0403020202020204" pitchFamily="34" charset="0"/>
              </a:rPr>
              <a:t>Make sure tape is straight!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400" dirty="0">
                <a:latin typeface="Helvetica Light" panose="020B0403020202020204" pitchFamily="34" charset="0"/>
              </a:rPr>
              <a:t>Note Terminus type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400" dirty="0">
                <a:latin typeface="Helvetica Light" panose="020B0403020202020204" pitchFamily="34" charset="0"/>
              </a:rPr>
              <a:t>Use pace or tape to determine &amp; record the base width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400" dirty="0">
                <a:latin typeface="Helvetica Light" panose="020B0403020202020204" pitchFamily="34" charset="0"/>
              </a:rPr>
              <a:t>Note conditions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400" dirty="0">
                <a:latin typeface="Helvetica Light" panose="020B0403020202020204" pitchFamily="34" charset="0"/>
              </a:rPr>
              <a:t>Note start time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400" dirty="0">
                <a:latin typeface="Helvetica Light" panose="020B0403020202020204" pitchFamily="34" charset="0"/>
              </a:rPr>
              <a:t>Start sampling!</a:t>
            </a:r>
            <a:endParaRPr lang="en-US" sz="1600" dirty="0">
              <a:latin typeface="Helvetica Light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5646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3651C831-AD22-7545-9BD5-C650B199A5C0}"/>
              </a:ext>
            </a:extLst>
          </p:cNvPr>
          <p:cNvSpPr txBox="1"/>
          <p:nvPr/>
        </p:nvSpPr>
        <p:spPr>
          <a:xfrm>
            <a:off x="7139042" y="832910"/>
            <a:ext cx="4494731" cy="4913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latin typeface="Helvetica" pitchFamily="2" charset="0"/>
              </a:rPr>
              <a:t>Sampling procedure</a:t>
            </a:r>
          </a:p>
          <a:p>
            <a:pPr>
              <a:lnSpc>
                <a:spcPct val="150000"/>
              </a:lnSpc>
            </a:pPr>
            <a:endParaRPr lang="en-US" sz="1200" dirty="0">
              <a:latin typeface="Helvetica Light" panose="020B0403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200" b="1" dirty="0">
                <a:latin typeface="Helvetica" pitchFamily="2" charset="0"/>
              </a:rPr>
              <a:t>Primary observer: </a:t>
            </a:r>
            <a:r>
              <a:rPr lang="en-US" sz="1200" dirty="0">
                <a:latin typeface="Helvetica Light" panose="020B0403020202020204" pitchFamily="34" charset="0"/>
              </a:rPr>
              <a:t>take 3m pole and begin walking tape, searching for detection “events” within 1.5m of the tape.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sz="1200" dirty="0">
              <a:latin typeface="Helvetica Light" panose="020B0403020202020204" pitchFamily="34" charset="0"/>
            </a:endParaRP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en-US" sz="1200" dirty="0">
                <a:latin typeface="Helvetica Light" panose="020B0403020202020204" pitchFamily="34" charset="0"/>
              </a:rPr>
              <a:t>Call out events for the </a:t>
            </a:r>
            <a:r>
              <a:rPr lang="en-US" sz="1200" b="1" dirty="0">
                <a:latin typeface="Helvetica" pitchFamily="2" charset="0"/>
              </a:rPr>
              <a:t>secondary observer </a:t>
            </a:r>
            <a:r>
              <a:rPr lang="en-US" sz="1200" dirty="0">
                <a:latin typeface="Helvetica Light" panose="020B0403020202020204" pitchFamily="34" charset="0"/>
              </a:rPr>
              <a:t>to record. </a:t>
            </a:r>
          </a:p>
          <a:p>
            <a:pPr marL="800100" lvl="1" indent="-342900">
              <a:lnSpc>
                <a:spcPct val="150000"/>
              </a:lnSpc>
              <a:buAutoNum type="arabicPeriod"/>
            </a:pPr>
            <a:endParaRPr lang="en-US" sz="1200" dirty="0">
              <a:latin typeface="Helvetica Light" panose="020B0403020202020204" pitchFamily="34" charset="0"/>
            </a:endParaRP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en-US" sz="1200" dirty="0">
                <a:latin typeface="Helvetica Light" panose="020B0403020202020204" pitchFamily="34" charset="0"/>
              </a:rPr>
              <a:t>Call out information in the order provided in the datasheet</a:t>
            </a:r>
          </a:p>
          <a:p>
            <a:pPr marL="800100" lvl="1" indent="-342900">
              <a:lnSpc>
                <a:spcPct val="150000"/>
              </a:lnSpc>
              <a:buAutoNum type="arabicPeriod"/>
            </a:pPr>
            <a:endParaRPr lang="en-US" sz="1200" dirty="0">
              <a:latin typeface="Helvetica Light" panose="020B0403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200" b="1" dirty="0">
                <a:latin typeface="Helvetica" pitchFamily="2" charset="0"/>
              </a:rPr>
              <a:t>Secondary observer: </a:t>
            </a:r>
            <a:r>
              <a:rPr lang="en-US" sz="1200" dirty="0">
                <a:latin typeface="Helvetica Light" panose="020B0403020202020204" pitchFamily="34" charset="0"/>
              </a:rPr>
              <a:t>walk behind and record data. Measure sizes of plastic pieces discovered by Observer 1. </a:t>
            </a:r>
          </a:p>
          <a:p>
            <a:pPr>
              <a:lnSpc>
                <a:spcPct val="150000"/>
              </a:lnSpc>
            </a:pPr>
            <a:endParaRPr lang="en-US" sz="1200" dirty="0">
              <a:latin typeface="Helvetica Light" panose="020B0403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200" dirty="0">
                <a:latin typeface="Helvetica Light" panose="020B0403020202020204" pitchFamily="34" charset="0"/>
              </a:rPr>
              <a:t>Continue onto multiple datasheets as necessary 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Helvetica Light" panose="020B0403020202020204" pitchFamily="34" charset="0"/>
              </a:rPr>
              <a:t>(be sure to note Daily Transect ID on new sheets)</a:t>
            </a:r>
          </a:p>
        </p:txBody>
      </p:sp>
    </p:spTree>
    <p:extLst>
      <p:ext uri="{BB962C8B-B14F-4D97-AF65-F5344CB8AC3E}">
        <p14:creationId xmlns:p14="http://schemas.microsoft.com/office/powerpoint/2010/main" val="544197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3651C831-AD22-7545-9BD5-C650B199A5C0}"/>
              </a:ext>
            </a:extLst>
          </p:cNvPr>
          <p:cNvSpPr txBox="1"/>
          <p:nvPr/>
        </p:nvSpPr>
        <p:spPr>
          <a:xfrm>
            <a:off x="7139042" y="832910"/>
            <a:ext cx="4494731" cy="4913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latin typeface="Helvetica" pitchFamily="2" charset="0"/>
              </a:rPr>
              <a:t>Sampling procedure</a:t>
            </a:r>
          </a:p>
          <a:p>
            <a:pPr>
              <a:lnSpc>
                <a:spcPct val="150000"/>
              </a:lnSpc>
            </a:pPr>
            <a:endParaRPr lang="en-US" sz="1200" dirty="0">
              <a:latin typeface="Helvetica Light" panose="020B0403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200" b="1" dirty="0">
                <a:latin typeface="Helvetica" pitchFamily="2" charset="0"/>
              </a:rPr>
              <a:t>Primary observer: </a:t>
            </a:r>
            <a:r>
              <a:rPr lang="en-US" sz="1200" dirty="0">
                <a:latin typeface="Helvetica Light" panose="020B0403020202020204" pitchFamily="34" charset="0"/>
              </a:rPr>
              <a:t>take 3m pole and begin walking tape, searching for detection “events” within 1.5m of the tape.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sz="1200" dirty="0">
              <a:latin typeface="Helvetica Light" panose="020B0403020202020204" pitchFamily="34" charset="0"/>
            </a:endParaRP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en-US" sz="1200" dirty="0">
                <a:latin typeface="Helvetica Light" panose="020B0403020202020204" pitchFamily="34" charset="0"/>
              </a:rPr>
              <a:t>Call out events for the </a:t>
            </a:r>
            <a:r>
              <a:rPr lang="en-US" sz="1200" b="1" dirty="0">
                <a:latin typeface="Helvetica" pitchFamily="2" charset="0"/>
              </a:rPr>
              <a:t>secondary observer </a:t>
            </a:r>
            <a:r>
              <a:rPr lang="en-US" sz="1200" dirty="0">
                <a:latin typeface="Helvetica Light" panose="020B0403020202020204" pitchFamily="34" charset="0"/>
              </a:rPr>
              <a:t>to record. </a:t>
            </a:r>
          </a:p>
          <a:p>
            <a:pPr marL="800100" lvl="1" indent="-342900">
              <a:lnSpc>
                <a:spcPct val="150000"/>
              </a:lnSpc>
              <a:buAutoNum type="arabicPeriod"/>
            </a:pPr>
            <a:endParaRPr lang="en-US" sz="1200" dirty="0">
              <a:latin typeface="Helvetica Light" panose="020B0403020202020204" pitchFamily="34" charset="0"/>
            </a:endParaRP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en-US" sz="1200" dirty="0">
                <a:latin typeface="Helvetica Light" panose="020B0403020202020204" pitchFamily="34" charset="0"/>
              </a:rPr>
              <a:t>Call out information in the order provided in the datasheet</a:t>
            </a:r>
          </a:p>
          <a:p>
            <a:pPr marL="800100" lvl="1" indent="-342900">
              <a:lnSpc>
                <a:spcPct val="150000"/>
              </a:lnSpc>
              <a:buAutoNum type="arabicPeriod"/>
            </a:pPr>
            <a:endParaRPr lang="en-US" sz="1200" dirty="0">
              <a:latin typeface="Helvetica Light" panose="020B0403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200" b="1" dirty="0">
                <a:latin typeface="Helvetica" pitchFamily="2" charset="0"/>
              </a:rPr>
              <a:t>Secondary observer: </a:t>
            </a:r>
            <a:r>
              <a:rPr lang="en-US" sz="1200" dirty="0">
                <a:latin typeface="Helvetica Light" panose="020B0403020202020204" pitchFamily="34" charset="0"/>
              </a:rPr>
              <a:t>walk behind and record data. Measure sizes of plastic pieces discovered by Observer 1. </a:t>
            </a:r>
          </a:p>
          <a:p>
            <a:pPr>
              <a:lnSpc>
                <a:spcPct val="150000"/>
              </a:lnSpc>
            </a:pPr>
            <a:endParaRPr lang="en-US" sz="1200" dirty="0">
              <a:latin typeface="Helvetica Light" panose="020B0403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200" dirty="0">
                <a:latin typeface="Helvetica Light" panose="020B0403020202020204" pitchFamily="34" charset="0"/>
              </a:rPr>
              <a:t>Continue onto multiple datasheets as necessary 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Helvetica Light" panose="020B0403020202020204" pitchFamily="34" charset="0"/>
              </a:rPr>
              <a:t>(be sure to note Daily Transect ID on new sheets)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12B0DC6-9061-7A40-BFF2-C3DB01DE23FC}"/>
              </a:ext>
            </a:extLst>
          </p:cNvPr>
          <p:cNvSpPr txBox="1"/>
          <p:nvPr/>
        </p:nvSpPr>
        <p:spPr>
          <a:xfrm>
            <a:off x="193021" y="239924"/>
            <a:ext cx="2368747" cy="2439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Helvetica" pitchFamily="2" charset="0"/>
              </a:rPr>
              <a:t>Position </a:t>
            </a:r>
            <a:r>
              <a:rPr lang="en-US" sz="1600" dirty="0">
                <a:latin typeface="Helvetica" pitchFamily="2" charset="0"/>
              </a:rPr>
              <a:t>(m) </a:t>
            </a:r>
            <a:r>
              <a:rPr lang="en-US" sz="1600" b="1" dirty="0">
                <a:latin typeface="Helvetica" pitchFamily="2" charset="0"/>
              </a:rPr>
              <a:t>+ Event</a:t>
            </a:r>
            <a:endParaRPr lang="en-US" sz="1400" b="1" dirty="0">
              <a:latin typeface="Helvetica" pitchFamily="2" charset="0"/>
            </a:endParaRPr>
          </a:p>
          <a:p>
            <a:endParaRPr lang="en-US" sz="1050" dirty="0">
              <a:latin typeface="Helvetica Light" panose="020B0403020202020204" pitchFamily="34" charset="0"/>
            </a:endParaRPr>
          </a:p>
          <a:p>
            <a:r>
              <a:rPr lang="en-US" sz="1050" b="1" dirty="0">
                <a:latin typeface="Helvetica" pitchFamily="2" charset="0"/>
              </a:rPr>
              <a:t>D </a:t>
            </a:r>
            <a:r>
              <a:rPr lang="en-US" sz="1050" dirty="0">
                <a:latin typeface="Helvetica Light" panose="020B0403020202020204" pitchFamily="34" charset="0"/>
              </a:rPr>
              <a:t>= Anthropogenic Debris </a:t>
            </a:r>
            <a:endParaRPr lang="en-US" sz="1050" b="1" dirty="0">
              <a:latin typeface="Helvetica" pitchFamily="2" charset="0"/>
            </a:endParaRPr>
          </a:p>
          <a:p>
            <a:r>
              <a:rPr lang="en-US" sz="1050" b="1" dirty="0">
                <a:latin typeface="Helvetica" pitchFamily="2" charset="0"/>
              </a:rPr>
              <a:t>WLMR</a:t>
            </a:r>
            <a:r>
              <a:rPr lang="en-US" sz="1050" dirty="0">
                <a:latin typeface="Helvetica Light" panose="020B0403020202020204" pitchFamily="34" charset="0"/>
              </a:rPr>
              <a:t> = Wrack line (most-recent) </a:t>
            </a:r>
          </a:p>
          <a:p>
            <a:r>
              <a:rPr lang="en-US" sz="1050" b="1" dirty="0">
                <a:latin typeface="Helvetica" pitchFamily="2" charset="0"/>
              </a:rPr>
              <a:t>WLOT</a:t>
            </a:r>
            <a:r>
              <a:rPr lang="en-US" sz="1050" dirty="0">
                <a:latin typeface="Helvetica Light" panose="020B0403020202020204" pitchFamily="34" charset="0"/>
              </a:rPr>
              <a:t> = Other wrack line</a:t>
            </a:r>
          </a:p>
          <a:p>
            <a:r>
              <a:rPr lang="en-US" sz="1050" b="1" dirty="0">
                <a:latin typeface="Helvetica" pitchFamily="2" charset="0"/>
              </a:rPr>
              <a:t>TREE</a:t>
            </a:r>
            <a:r>
              <a:rPr lang="en-US" sz="1050" dirty="0">
                <a:latin typeface="Helvetica Light" panose="020B0403020202020204" pitchFamily="34" charset="0"/>
              </a:rPr>
              <a:t> = Base of beached tree</a:t>
            </a:r>
          </a:p>
          <a:p>
            <a:r>
              <a:rPr lang="en-US" sz="1050" b="1" dirty="0">
                <a:latin typeface="Helvetica" pitchFamily="2" charset="0"/>
              </a:rPr>
              <a:t>LIMB</a:t>
            </a:r>
            <a:r>
              <a:rPr lang="en-US" sz="1050" dirty="0">
                <a:latin typeface="Helvetica Light" panose="020B0403020202020204" pitchFamily="34" charset="0"/>
              </a:rPr>
              <a:t> = Limb / log</a:t>
            </a:r>
          </a:p>
          <a:p>
            <a:r>
              <a:rPr lang="en-US" sz="1050" b="1" dirty="0">
                <a:latin typeface="Helvetica" pitchFamily="2" charset="0"/>
              </a:rPr>
              <a:t>PLANT </a:t>
            </a:r>
            <a:r>
              <a:rPr lang="en-US" sz="1050" dirty="0">
                <a:latin typeface="Helvetica Light" panose="020B0403020202020204" pitchFamily="34" charset="0"/>
              </a:rPr>
              <a:t>= Isolated plant</a:t>
            </a:r>
          </a:p>
          <a:p>
            <a:r>
              <a:rPr lang="en-US" sz="1050" b="1" dirty="0">
                <a:latin typeface="Helvetica" pitchFamily="2" charset="0"/>
              </a:rPr>
              <a:t>* WRAK</a:t>
            </a:r>
            <a:r>
              <a:rPr lang="en-US" sz="1050" dirty="0">
                <a:latin typeface="Helvetica Light" panose="020B0403020202020204" pitchFamily="34" charset="0"/>
              </a:rPr>
              <a:t> = Wrack pile (not a line)</a:t>
            </a:r>
          </a:p>
          <a:p>
            <a:r>
              <a:rPr lang="en-US" sz="1050" b="1" dirty="0">
                <a:latin typeface="Helvetica" pitchFamily="2" charset="0"/>
              </a:rPr>
              <a:t>* SHELL</a:t>
            </a:r>
            <a:r>
              <a:rPr lang="en-US" sz="1050" dirty="0">
                <a:latin typeface="Helvetica Light" panose="020B0403020202020204" pitchFamily="34" charset="0"/>
              </a:rPr>
              <a:t> = Dense shell area </a:t>
            </a:r>
          </a:p>
          <a:p>
            <a:r>
              <a:rPr lang="en-US" sz="1050" b="1" dirty="0">
                <a:latin typeface="Helvetica" pitchFamily="2" charset="0"/>
              </a:rPr>
              <a:t>* PEAT</a:t>
            </a:r>
            <a:r>
              <a:rPr lang="en-US" sz="1050" dirty="0">
                <a:latin typeface="Helvetica Light" panose="020B0403020202020204" pitchFamily="34" charset="0"/>
              </a:rPr>
              <a:t> = Marsh peat deposit</a:t>
            </a:r>
          </a:p>
          <a:p>
            <a:r>
              <a:rPr lang="en-US" sz="1050" b="1" dirty="0">
                <a:latin typeface="Helvetica" pitchFamily="2" charset="0"/>
              </a:rPr>
              <a:t>OTHR</a:t>
            </a:r>
            <a:r>
              <a:rPr lang="en-US" sz="1050" dirty="0">
                <a:latin typeface="Helvetica Light" panose="020B0403020202020204" pitchFamily="34" charset="0"/>
              </a:rPr>
              <a:t> = Other object/obstacle</a:t>
            </a:r>
          </a:p>
          <a:p>
            <a:endParaRPr lang="en-US" sz="1050" dirty="0">
              <a:latin typeface="Helvetica Light" panose="020B0403020202020204" pitchFamily="34" charset="0"/>
            </a:endParaRPr>
          </a:p>
          <a:p>
            <a:r>
              <a:rPr lang="en-US" sz="1050" dirty="0">
                <a:latin typeface="Helvetica Light" panose="020B0403020202020204" pitchFamily="34" charset="0"/>
              </a:rPr>
              <a:t>* only log once per meter</a:t>
            </a:r>
          </a:p>
        </p:txBody>
      </p:sp>
    </p:spTree>
    <p:extLst>
      <p:ext uri="{BB962C8B-B14F-4D97-AF65-F5344CB8AC3E}">
        <p14:creationId xmlns:p14="http://schemas.microsoft.com/office/powerpoint/2010/main" val="3715878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3651C831-AD22-7545-9BD5-C650B199A5C0}"/>
              </a:ext>
            </a:extLst>
          </p:cNvPr>
          <p:cNvSpPr txBox="1"/>
          <p:nvPr/>
        </p:nvSpPr>
        <p:spPr>
          <a:xfrm>
            <a:off x="7139042" y="832910"/>
            <a:ext cx="4494731" cy="4913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latin typeface="Helvetica" pitchFamily="2" charset="0"/>
              </a:rPr>
              <a:t>Sampling procedure</a:t>
            </a:r>
          </a:p>
          <a:p>
            <a:pPr>
              <a:lnSpc>
                <a:spcPct val="150000"/>
              </a:lnSpc>
            </a:pPr>
            <a:endParaRPr lang="en-US" sz="1200" dirty="0">
              <a:latin typeface="Helvetica Light" panose="020B0403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200" b="1" dirty="0">
                <a:latin typeface="Helvetica" pitchFamily="2" charset="0"/>
              </a:rPr>
              <a:t>Primary observer: </a:t>
            </a:r>
            <a:r>
              <a:rPr lang="en-US" sz="1200" dirty="0">
                <a:latin typeface="Helvetica Light" panose="020B0403020202020204" pitchFamily="34" charset="0"/>
              </a:rPr>
              <a:t>take 3m pole and begin walking tape, searching for detection “events” within 1.5m of the tape.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sz="1200" dirty="0">
              <a:latin typeface="Helvetica Light" panose="020B0403020202020204" pitchFamily="34" charset="0"/>
            </a:endParaRP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en-US" sz="1200" dirty="0">
                <a:latin typeface="Helvetica Light" panose="020B0403020202020204" pitchFamily="34" charset="0"/>
              </a:rPr>
              <a:t>Call out events for the </a:t>
            </a:r>
            <a:r>
              <a:rPr lang="en-US" sz="1200" b="1" dirty="0">
                <a:latin typeface="Helvetica" pitchFamily="2" charset="0"/>
              </a:rPr>
              <a:t>secondary observer </a:t>
            </a:r>
            <a:r>
              <a:rPr lang="en-US" sz="1200" dirty="0">
                <a:latin typeface="Helvetica Light" panose="020B0403020202020204" pitchFamily="34" charset="0"/>
              </a:rPr>
              <a:t>to record. </a:t>
            </a:r>
          </a:p>
          <a:p>
            <a:pPr marL="800100" lvl="1" indent="-342900">
              <a:lnSpc>
                <a:spcPct val="150000"/>
              </a:lnSpc>
              <a:buAutoNum type="arabicPeriod"/>
            </a:pPr>
            <a:endParaRPr lang="en-US" sz="1200" dirty="0">
              <a:latin typeface="Helvetica Light" panose="020B0403020202020204" pitchFamily="34" charset="0"/>
            </a:endParaRP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en-US" sz="1200" dirty="0">
                <a:latin typeface="Helvetica Light" panose="020B0403020202020204" pitchFamily="34" charset="0"/>
              </a:rPr>
              <a:t>Call out information in the order provided in the datasheet</a:t>
            </a:r>
          </a:p>
          <a:p>
            <a:pPr marL="800100" lvl="1" indent="-342900">
              <a:lnSpc>
                <a:spcPct val="150000"/>
              </a:lnSpc>
              <a:buAutoNum type="arabicPeriod"/>
            </a:pPr>
            <a:endParaRPr lang="en-US" sz="1200" dirty="0">
              <a:latin typeface="Helvetica Light" panose="020B0403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200" b="1" dirty="0">
                <a:latin typeface="Helvetica" pitchFamily="2" charset="0"/>
              </a:rPr>
              <a:t>Secondary observer: </a:t>
            </a:r>
            <a:r>
              <a:rPr lang="en-US" sz="1200" dirty="0">
                <a:latin typeface="Helvetica Light" panose="020B0403020202020204" pitchFamily="34" charset="0"/>
              </a:rPr>
              <a:t>walk behind and record data. Measure sizes of plastic pieces discovered by Observer 1. </a:t>
            </a:r>
          </a:p>
          <a:p>
            <a:pPr>
              <a:lnSpc>
                <a:spcPct val="150000"/>
              </a:lnSpc>
            </a:pPr>
            <a:endParaRPr lang="en-US" sz="1200" dirty="0">
              <a:latin typeface="Helvetica Light" panose="020B0403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200" dirty="0">
                <a:latin typeface="Helvetica Light" panose="020B0403020202020204" pitchFamily="34" charset="0"/>
              </a:rPr>
              <a:t>Continue onto multiple datasheets as necessary 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Helvetica Light" panose="020B0403020202020204" pitchFamily="34" charset="0"/>
              </a:rPr>
              <a:t>(be sure to note Daily Transect ID on new sheets)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35B345D-72BE-9E4C-A64D-25C756CCC93E}"/>
              </a:ext>
            </a:extLst>
          </p:cNvPr>
          <p:cNvSpPr txBox="1"/>
          <p:nvPr/>
        </p:nvSpPr>
        <p:spPr>
          <a:xfrm>
            <a:off x="2681724" y="734870"/>
            <a:ext cx="1617041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Helvetica" pitchFamily="2" charset="0"/>
              </a:rPr>
              <a:t>Material</a:t>
            </a:r>
          </a:p>
          <a:p>
            <a:endParaRPr lang="en-US" sz="1050" dirty="0">
              <a:latin typeface="Helvetica Light" panose="020B0403020202020204" pitchFamily="34" charset="0"/>
            </a:endParaRPr>
          </a:p>
          <a:p>
            <a:r>
              <a:rPr lang="en-US" sz="1050" b="1" dirty="0">
                <a:latin typeface="Helvetica" pitchFamily="2" charset="0"/>
              </a:rPr>
              <a:t>FOAM</a:t>
            </a:r>
            <a:r>
              <a:rPr lang="en-US" sz="1050" dirty="0">
                <a:latin typeface="Helvetica Light" panose="020B0403020202020204" pitchFamily="34" charset="0"/>
              </a:rPr>
              <a:t> = Foam </a:t>
            </a:r>
          </a:p>
          <a:p>
            <a:r>
              <a:rPr lang="en-US" sz="1050" b="1" dirty="0">
                <a:latin typeface="Helvetica" pitchFamily="2" charset="0"/>
              </a:rPr>
              <a:t>HARP</a:t>
            </a:r>
            <a:r>
              <a:rPr lang="en-US" sz="1050" dirty="0">
                <a:latin typeface="Helvetica Light" panose="020B0403020202020204" pitchFamily="34" charset="0"/>
              </a:rPr>
              <a:t> = Hard Plastic </a:t>
            </a:r>
          </a:p>
          <a:p>
            <a:r>
              <a:rPr lang="en-US" sz="1050" b="1" dirty="0">
                <a:latin typeface="Helvetica" pitchFamily="2" charset="0"/>
              </a:rPr>
              <a:t>FLIP</a:t>
            </a:r>
            <a:r>
              <a:rPr lang="en-US" sz="1050" dirty="0">
                <a:latin typeface="Helvetica Light" panose="020B0403020202020204" pitchFamily="34" charset="0"/>
              </a:rPr>
              <a:t> = Flimsy / thin Plastic </a:t>
            </a:r>
          </a:p>
          <a:p>
            <a:r>
              <a:rPr lang="en-US" sz="1050" b="1" dirty="0">
                <a:latin typeface="Helvetica" pitchFamily="2" charset="0"/>
              </a:rPr>
              <a:t>PAPR </a:t>
            </a:r>
            <a:r>
              <a:rPr lang="en-US" sz="1050" dirty="0">
                <a:latin typeface="Helvetica Light" panose="020B0403020202020204" pitchFamily="34" charset="0"/>
              </a:rPr>
              <a:t>= Paper</a:t>
            </a:r>
          </a:p>
          <a:p>
            <a:r>
              <a:rPr lang="en-US" sz="1050" b="1" dirty="0">
                <a:latin typeface="Helvetica" pitchFamily="2" charset="0"/>
              </a:rPr>
              <a:t>LINE</a:t>
            </a:r>
            <a:r>
              <a:rPr lang="en-US" sz="1050" dirty="0">
                <a:latin typeface="Helvetica Light" panose="020B0403020202020204" pitchFamily="34" charset="0"/>
              </a:rPr>
              <a:t> = Filament line</a:t>
            </a:r>
          </a:p>
          <a:p>
            <a:r>
              <a:rPr lang="en-US" sz="1050" b="1" dirty="0">
                <a:latin typeface="Helvetica" pitchFamily="2" charset="0"/>
              </a:rPr>
              <a:t>ROPE</a:t>
            </a:r>
            <a:r>
              <a:rPr lang="en-US" sz="1050" dirty="0">
                <a:latin typeface="Helvetica Light" panose="020B0403020202020204" pitchFamily="34" charset="0"/>
              </a:rPr>
              <a:t> = Rope line</a:t>
            </a:r>
          </a:p>
          <a:p>
            <a:r>
              <a:rPr lang="en-US" sz="1050" b="1" dirty="0">
                <a:latin typeface="Helvetica" pitchFamily="2" charset="0"/>
              </a:rPr>
              <a:t>FABR</a:t>
            </a:r>
            <a:r>
              <a:rPr lang="en-US" sz="1050" dirty="0">
                <a:latin typeface="Helvetica Light" panose="020B0403020202020204" pitchFamily="34" charset="0"/>
              </a:rPr>
              <a:t> = Fabric / cloth</a:t>
            </a:r>
          </a:p>
          <a:p>
            <a:r>
              <a:rPr lang="en-US" sz="1050" b="1" dirty="0">
                <a:latin typeface="Helvetica" pitchFamily="2" charset="0"/>
              </a:rPr>
              <a:t>OTHR</a:t>
            </a:r>
            <a:r>
              <a:rPr lang="en-US" sz="1050" dirty="0">
                <a:latin typeface="Helvetica Light" panose="020B0403020202020204" pitchFamily="34" charset="0"/>
              </a:rPr>
              <a:t> = Other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06C466-2D77-C845-88C9-C7B539726861}"/>
              </a:ext>
            </a:extLst>
          </p:cNvPr>
          <p:cNvSpPr txBox="1"/>
          <p:nvPr/>
        </p:nvSpPr>
        <p:spPr>
          <a:xfrm>
            <a:off x="4538676" y="734870"/>
            <a:ext cx="2207393" cy="1792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Helvetica" pitchFamily="2" charset="0"/>
              </a:rPr>
              <a:t>Structure</a:t>
            </a:r>
            <a:endParaRPr lang="en-US" sz="1050" b="1" dirty="0">
              <a:latin typeface="Helvetica" pitchFamily="2" charset="0"/>
            </a:endParaRPr>
          </a:p>
          <a:p>
            <a:endParaRPr lang="en-US" sz="1050" dirty="0">
              <a:latin typeface="Helvetica Light" panose="020B0403020202020204" pitchFamily="34" charset="0"/>
            </a:endParaRPr>
          </a:p>
          <a:p>
            <a:r>
              <a:rPr lang="en-US" sz="1050" b="1" dirty="0">
                <a:latin typeface="Helvetica" pitchFamily="2" charset="0"/>
              </a:rPr>
              <a:t>FRA</a:t>
            </a:r>
            <a:r>
              <a:rPr lang="en-US" sz="1050" dirty="0">
                <a:latin typeface="Helvetica Light" panose="020B0403020202020204" pitchFamily="34" charset="0"/>
              </a:rPr>
              <a:t> = Fragment / shard</a:t>
            </a:r>
          </a:p>
          <a:p>
            <a:r>
              <a:rPr lang="en-US" sz="1050" b="1" dirty="0">
                <a:latin typeface="Helvetica" pitchFamily="2" charset="0"/>
              </a:rPr>
              <a:t>BOT</a:t>
            </a:r>
            <a:r>
              <a:rPr lang="en-US" sz="1050" dirty="0">
                <a:latin typeface="Helvetica Light" panose="020B0403020202020204" pitchFamily="34" charset="0"/>
              </a:rPr>
              <a:t> = Bottle</a:t>
            </a:r>
          </a:p>
          <a:p>
            <a:r>
              <a:rPr lang="en-US" sz="1050" b="1" dirty="0">
                <a:latin typeface="Helvetica" pitchFamily="2" charset="0"/>
              </a:rPr>
              <a:t>CUP</a:t>
            </a:r>
            <a:r>
              <a:rPr lang="en-US" sz="1050" dirty="0">
                <a:latin typeface="Helvetica Light" panose="020B0403020202020204" pitchFamily="34" charset="0"/>
              </a:rPr>
              <a:t> = Cup</a:t>
            </a:r>
          </a:p>
          <a:p>
            <a:r>
              <a:rPr lang="en-US" sz="1050" b="1" dirty="0">
                <a:latin typeface="Helvetica" pitchFamily="2" charset="0"/>
              </a:rPr>
              <a:t>BAG</a:t>
            </a:r>
            <a:r>
              <a:rPr lang="en-US" sz="1050" dirty="0">
                <a:latin typeface="Helvetica Light" panose="020B0403020202020204" pitchFamily="34" charset="0"/>
              </a:rPr>
              <a:t> = Bag</a:t>
            </a:r>
          </a:p>
          <a:p>
            <a:r>
              <a:rPr lang="en-US" sz="1050" b="1" dirty="0">
                <a:latin typeface="Helvetica" pitchFamily="2" charset="0"/>
              </a:rPr>
              <a:t>LON</a:t>
            </a:r>
            <a:r>
              <a:rPr lang="en-US" sz="1050" dirty="0">
                <a:latin typeface="Helvetica Light" panose="020B0403020202020204" pitchFamily="34" charset="0"/>
              </a:rPr>
              <a:t> = Long or tangled </a:t>
            </a:r>
          </a:p>
          <a:p>
            <a:r>
              <a:rPr lang="en-US" sz="1050" b="1" dirty="0">
                <a:latin typeface="Helvetica" pitchFamily="2" charset="0"/>
              </a:rPr>
              <a:t>NET</a:t>
            </a:r>
            <a:r>
              <a:rPr lang="en-US" sz="1050" dirty="0">
                <a:latin typeface="Helvetica Light" panose="020B0403020202020204" pitchFamily="34" charset="0"/>
              </a:rPr>
              <a:t> = Net</a:t>
            </a:r>
          </a:p>
          <a:p>
            <a:r>
              <a:rPr lang="en-US" sz="1050" b="1" dirty="0">
                <a:latin typeface="Helvetica" pitchFamily="2" charset="0"/>
              </a:rPr>
              <a:t>OTH</a:t>
            </a:r>
            <a:r>
              <a:rPr lang="en-US" sz="1050" dirty="0">
                <a:latin typeface="Helvetica Light" panose="020B0403020202020204" pitchFamily="34" charset="0"/>
              </a:rPr>
              <a:t> = Other in-tact</a:t>
            </a:r>
          </a:p>
          <a:p>
            <a:endParaRPr lang="en-US" sz="1050" dirty="0">
              <a:latin typeface="Helvetica Light" panose="020B0403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12B0DC6-9061-7A40-BFF2-C3DB01DE23FC}"/>
              </a:ext>
            </a:extLst>
          </p:cNvPr>
          <p:cNvSpPr txBox="1"/>
          <p:nvPr/>
        </p:nvSpPr>
        <p:spPr>
          <a:xfrm>
            <a:off x="193021" y="239924"/>
            <a:ext cx="2368747" cy="2439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Helvetica" pitchFamily="2" charset="0"/>
              </a:rPr>
              <a:t>Position </a:t>
            </a:r>
            <a:r>
              <a:rPr lang="en-US" sz="1600" dirty="0">
                <a:latin typeface="Helvetica" pitchFamily="2" charset="0"/>
              </a:rPr>
              <a:t>(m) </a:t>
            </a:r>
            <a:r>
              <a:rPr lang="en-US" sz="1600" b="1" dirty="0">
                <a:latin typeface="Helvetica" pitchFamily="2" charset="0"/>
              </a:rPr>
              <a:t>+ Event</a:t>
            </a:r>
            <a:endParaRPr lang="en-US" sz="1400" b="1" dirty="0">
              <a:latin typeface="Helvetica" pitchFamily="2" charset="0"/>
            </a:endParaRPr>
          </a:p>
          <a:p>
            <a:endParaRPr lang="en-US" sz="1050" dirty="0">
              <a:latin typeface="Helvetica Light" panose="020B0403020202020204" pitchFamily="34" charset="0"/>
            </a:endParaRPr>
          </a:p>
          <a:p>
            <a:r>
              <a:rPr lang="en-US" sz="1050" b="1" dirty="0">
                <a:latin typeface="Helvetica" pitchFamily="2" charset="0"/>
              </a:rPr>
              <a:t>D </a:t>
            </a:r>
            <a:r>
              <a:rPr lang="en-US" sz="1050" dirty="0">
                <a:latin typeface="Helvetica Light" panose="020B0403020202020204" pitchFamily="34" charset="0"/>
              </a:rPr>
              <a:t>= Anthropogenic Debris </a:t>
            </a:r>
            <a:endParaRPr lang="en-US" sz="1050" b="1" dirty="0">
              <a:latin typeface="Helvetica" pitchFamily="2" charset="0"/>
            </a:endParaRPr>
          </a:p>
          <a:p>
            <a:r>
              <a:rPr lang="en-US" sz="1050" b="1" dirty="0">
                <a:latin typeface="Helvetica" pitchFamily="2" charset="0"/>
              </a:rPr>
              <a:t>WLMR</a:t>
            </a:r>
            <a:r>
              <a:rPr lang="en-US" sz="1050" dirty="0">
                <a:latin typeface="Helvetica Light" panose="020B0403020202020204" pitchFamily="34" charset="0"/>
              </a:rPr>
              <a:t> = Wrack line (most-recent) </a:t>
            </a:r>
          </a:p>
          <a:p>
            <a:r>
              <a:rPr lang="en-US" sz="1050" b="1" dirty="0">
                <a:latin typeface="Helvetica" pitchFamily="2" charset="0"/>
              </a:rPr>
              <a:t>WLOT</a:t>
            </a:r>
            <a:r>
              <a:rPr lang="en-US" sz="1050" dirty="0">
                <a:latin typeface="Helvetica Light" panose="020B0403020202020204" pitchFamily="34" charset="0"/>
              </a:rPr>
              <a:t> = Other wrack line</a:t>
            </a:r>
          </a:p>
          <a:p>
            <a:r>
              <a:rPr lang="en-US" sz="1050" b="1" dirty="0">
                <a:latin typeface="Helvetica" pitchFamily="2" charset="0"/>
              </a:rPr>
              <a:t>TREE</a:t>
            </a:r>
            <a:r>
              <a:rPr lang="en-US" sz="1050" dirty="0">
                <a:latin typeface="Helvetica Light" panose="020B0403020202020204" pitchFamily="34" charset="0"/>
              </a:rPr>
              <a:t> = Base of beached tree</a:t>
            </a:r>
          </a:p>
          <a:p>
            <a:r>
              <a:rPr lang="en-US" sz="1050" b="1" dirty="0">
                <a:latin typeface="Helvetica" pitchFamily="2" charset="0"/>
              </a:rPr>
              <a:t>LIMB</a:t>
            </a:r>
            <a:r>
              <a:rPr lang="en-US" sz="1050" dirty="0">
                <a:latin typeface="Helvetica Light" panose="020B0403020202020204" pitchFamily="34" charset="0"/>
              </a:rPr>
              <a:t> = Limb / log</a:t>
            </a:r>
          </a:p>
          <a:p>
            <a:r>
              <a:rPr lang="en-US" sz="1050" b="1" dirty="0">
                <a:latin typeface="Helvetica" pitchFamily="2" charset="0"/>
              </a:rPr>
              <a:t>PLANT </a:t>
            </a:r>
            <a:r>
              <a:rPr lang="en-US" sz="1050" dirty="0">
                <a:latin typeface="Helvetica Light" panose="020B0403020202020204" pitchFamily="34" charset="0"/>
              </a:rPr>
              <a:t>= Isolated plant</a:t>
            </a:r>
          </a:p>
          <a:p>
            <a:r>
              <a:rPr lang="en-US" sz="1050" b="1" dirty="0">
                <a:latin typeface="Helvetica" pitchFamily="2" charset="0"/>
              </a:rPr>
              <a:t>* WRAK</a:t>
            </a:r>
            <a:r>
              <a:rPr lang="en-US" sz="1050" dirty="0">
                <a:latin typeface="Helvetica Light" panose="020B0403020202020204" pitchFamily="34" charset="0"/>
              </a:rPr>
              <a:t> = Wrack pile (not a line)</a:t>
            </a:r>
          </a:p>
          <a:p>
            <a:r>
              <a:rPr lang="en-US" sz="1050" b="1" dirty="0">
                <a:latin typeface="Helvetica" pitchFamily="2" charset="0"/>
              </a:rPr>
              <a:t>* SHELL</a:t>
            </a:r>
            <a:r>
              <a:rPr lang="en-US" sz="1050" dirty="0">
                <a:latin typeface="Helvetica Light" panose="020B0403020202020204" pitchFamily="34" charset="0"/>
              </a:rPr>
              <a:t> = Dense shell area </a:t>
            </a:r>
          </a:p>
          <a:p>
            <a:r>
              <a:rPr lang="en-US" sz="1050" b="1" dirty="0">
                <a:latin typeface="Helvetica" pitchFamily="2" charset="0"/>
              </a:rPr>
              <a:t>* PEAT</a:t>
            </a:r>
            <a:r>
              <a:rPr lang="en-US" sz="1050" dirty="0">
                <a:latin typeface="Helvetica Light" panose="020B0403020202020204" pitchFamily="34" charset="0"/>
              </a:rPr>
              <a:t> = Marsh peat deposit</a:t>
            </a:r>
          </a:p>
          <a:p>
            <a:r>
              <a:rPr lang="en-US" sz="1050" b="1" dirty="0">
                <a:latin typeface="Helvetica" pitchFamily="2" charset="0"/>
              </a:rPr>
              <a:t>OTHR</a:t>
            </a:r>
            <a:r>
              <a:rPr lang="en-US" sz="1050" dirty="0">
                <a:latin typeface="Helvetica Light" panose="020B0403020202020204" pitchFamily="34" charset="0"/>
              </a:rPr>
              <a:t> = Other object/obstacle</a:t>
            </a:r>
          </a:p>
          <a:p>
            <a:endParaRPr lang="en-US" sz="1050" dirty="0">
              <a:latin typeface="Helvetica Light" panose="020B0403020202020204" pitchFamily="34" charset="0"/>
            </a:endParaRPr>
          </a:p>
          <a:p>
            <a:r>
              <a:rPr lang="en-US" sz="1050" dirty="0">
                <a:latin typeface="Helvetica Light" panose="020B0403020202020204" pitchFamily="34" charset="0"/>
              </a:rPr>
              <a:t>* only log once per meter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89DE42-309A-5145-9B42-3B92D9568BF3}"/>
              </a:ext>
            </a:extLst>
          </p:cNvPr>
          <p:cNvSpPr txBox="1"/>
          <p:nvPr/>
        </p:nvSpPr>
        <p:spPr>
          <a:xfrm>
            <a:off x="2681724" y="3027806"/>
            <a:ext cx="16170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Helvetica" pitchFamily="2" charset="0"/>
              </a:rPr>
              <a:t>cm from tape</a:t>
            </a:r>
          </a:p>
          <a:p>
            <a:r>
              <a:rPr lang="en-US" sz="1200" dirty="0">
                <a:latin typeface="Helvetica Light" panose="020B0403020202020204" pitchFamily="34" charset="0"/>
              </a:rPr>
              <a:t>(estimated)</a:t>
            </a:r>
            <a:endParaRPr lang="en-US" sz="900" dirty="0">
              <a:latin typeface="Helvetica Light" panose="020B0403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71EB58-55BC-8346-A214-C173B2512D70}"/>
              </a:ext>
            </a:extLst>
          </p:cNvPr>
          <p:cNvSpPr txBox="1"/>
          <p:nvPr/>
        </p:nvSpPr>
        <p:spPr>
          <a:xfrm>
            <a:off x="4582663" y="3027806"/>
            <a:ext cx="25563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Helvetica" pitchFamily="2" charset="0"/>
              </a:rPr>
              <a:t>size </a:t>
            </a:r>
          </a:p>
          <a:p>
            <a:r>
              <a:rPr lang="en-US" sz="1200" dirty="0">
                <a:latin typeface="Helvetica Light" panose="020B0403020202020204" pitchFamily="34" charset="0"/>
              </a:rPr>
              <a:t>(in cm)</a:t>
            </a:r>
          </a:p>
          <a:p>
            <a:r>
              <a:rPr lang="en-US" sz="1200" dirty="0">
                <a:latin typeface="Helvetica Light" panose="020B0403020202020204" pitchFamily="34" charset="0"/>
              </a:rPr>
              <a:t>(use longest dimension)</a:t>
            </a:r>
            <a:endParaRPr lang="en-US" sz="900" dirty="0">
              <a:latin typeface="Helvetica Light" panose="020B0403020202020204" pitchFamily="34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487D835-9FCE-DD48-895A-9A955FAC3AE3}"/>
              </a:ext>
            </a:extLst>
          </p:cNvPr>
          <p:cNvCxnSpPr/>
          <p:nvPr/>
        </p:nvCxnSpPr>
        <p:spPr>
          <a:xfrm>
            <a:off x="2054578" y="734870"/>
            <a:ext cx="627146" cy="1005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678D74C-FC28-2E45-B954-7217192CA6CA}"/>
              </a:ext>
            </a:extLst>
          </p:cNvPr>
          <p:cNvCxnSpPr>
            <a:cxnSpLocks/>
          </p:cNvCxnSpPr>
          <p:nvPr/>
        </p:nvCxnSpPr>
        <p:spPr>
          <a:xfrm>
            <a:off x="3665225" y="852801"/>
            <a:ext cx="6335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9F86A7D-0B2C-A843-84C4-37889D7AB567}"/>
              </a:ext>
            </a:extLst>
          </p:cNvPr>
          <p:cNvCxnSpPr>
            <a:cxnSpLocks/>
          </p:cNvCxnSpPr>
          <p:nvPr/>
        </p:nvCxnSpPr>
        <p:spPr>
          <a:xfrm flipH="1">
            <a:off x="3781778" y="2416312"/>
            <a:ext cx="1227054" cy="4736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144ED3E-E661-F34B-A6C0-DA6B8A264EDC}"/>
              </a:ext>
            </a:extLst>
          </p:cNvPr>
          <p:cNvCxnSpPr>
            <a:cxnSpLocks/>
          </p:cNvCxnSpPr>
          <p:nvPr/>
        </p:nvCxnSpPr>
        <p:spPr>
          <a:xfrm>
            <a:off x="4123302" y="3165648"/>
            <a:ext cx="482663" cy="112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6010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3651C831-AD22-7545-9BD5-C650B199A5C0}"/>
              </a:ext>
            </a:extLst>
          </p:cNvPr>
          <p:cNvSpPr txBox="1"/>
          <p:nvPr/>
        </p:nvSpPr>
        <p:spPr>
          <a:xfrm>
            <a:off x="7139042" y="832910"/>
            <a:ext cx="4494731" cy="4913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latin typeface="Helvetica" pitchFamily="2" charset="0"/>
              </a:rPr>
              <a:t>Sampling procedure</a:t>
            </a:r>
          </a:p>
          <a:p>
            <a:pPr>
              <a:lnSpc>
                <a:spcPct val="150000"/>
              </a:lnSpc>
            </a:pPr>
            <a:endParaRPr lang="en-US" sz="1200" dirty="0">
              <a:latin typeface="Helvetica Light" panose="020B0403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200" b="1" dirty="0">
                <a:latin typeface="Helvetica" pitchFamily="2" charset="0"/>
              </a:rPr>
              <a:t>Primary observer: </a:t>
            </a:r>
            <a:r>
              <a:rPr lang="en-US" sz="1200" dirty="0">
                <a:latin typeface="Helvetica Light" panose="020B0403020202020204" pitchFamily="34" charset="0"/>
              </a:rPr>
              <a:t>take 3m pole and begin walking tape, searching for detection “events” within 1.5m of the tape.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sz="1200" dirty="0">
              <a:latin typeface="Helvetica Light" panose="020B0403020202020204" pitchFamily="34" charset="0"/>
            </a:endParaRP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en-US" sz="1200" dirty="0">
                <a:latin typeface="Helvetica Light" panose="020B0403020202020204" pitchFamily="34" charset="0"/>
              </a:rPr>
              <a:t>Call out events for the </a:t>
            </a:r>
            <a:r>
              <a:rPr lang="en-US" sz="1200" b="1" dirty="0">
                <a:latin typeface="Helvetica" pitchFamily="2" charset="0"/>
              </a:rPr>
              <a:t>secondary observer </a:t>
            </a:r>
            <a:r>
              <a:rPr lang="en-US" sz="1200" dirty="0">
                <a:latin typeface="Helvetica Light" panose="020B0403020202020204" pitchFamily="34" charset="0"/>
              </a:rPr>
              <a:t>to record. </a:t>
            </a:r>
          </a:p>
          <a:p>
            <a:pPr marL="800100" lvl="1" indent="-342900">
              <a:lnSpc>
                <a:spcPct val="150000"/>
              </a:lnSpc>
              <a:buAutoNum type="arabicPeriod"/>
            </a:pPr>
            <a:endParaRPr lang="en-US" sz="1200" dirty="0">
              <a:latin typeface="Helvetica Light" panose="020B0403020202020204" pitchFamily="34" charset="0"/>
            </a:endParaRP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en-US" sz="1200" dirty="0">
                <a:latin typeface="Helvetica Light" panose="020B0403020202020204" pitchFamily="34" charset="0"/>
              </a:rPr>
              <a:t>Call out information in the order provided in the datasheet</a:t>
            </a:r>
          </a:p>
          <a:p>
            <a:pPr marL="800100" lvl="1" indent="-342900">
              <a:lnSpc>
                <a:spcPct val="150000"/>
              </a:lnSpc>
              <a:buAutoNum type="arabicPeriod"/>
            </a:pPr>
            <a:endParaRPr lang="en-US" sz="1200" dirty="0">
              <a:latin typeface="Helvetica Light" panose="020B0403020202020204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200" b="1" dirty="0">
                <a:latin typeface="Helvetica" pitchFamily="2" charset="0"/>
              </a:rPr>
              <a:t>Secondary observer: </a:t>
            </a:r>
            <a:r>
              <a:rPr lang="en-US" sz="1200" dirty="0">
                <a:latin typeface="Helvetica Light" panose="020B0403020202020204" pitchFamily="34" charset="0"/>
              </a:rPr>
              <a:t>walk behind and record data. Measure sizes of plastic pieces discovered by Observer 1. </a:t>
            </a:r>
          </a:p>
          <a:p>
            <a:pPr>
              <a:lnSpc>
                <a:spcPct val="150000"/>
              </a:lnSpc>
            </a:pPr>
            <a:endParaRPr lang="en-US" sz="1200" dirty="0">
              <a:latin typeface="Helvetica Light" panose="020B0403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200" dirty="0">
                <a:latin typeface="Helvetica Light" panose="020B0403020202020204" pitchFamily="34" charset="0"/>
              </a:rPr>
              <a:t>Continue onto multiple datasheets as necessary 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Helvetica Light" panose="020B0403020202020204" pitchFamily="34" charset="0"/>
              </a:rPr>
              <a:t>(be sure to note Daily Transect ID on new sheets)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ECCD596-718B-D242-BB69-CF267541CFFA}"/>
              </a:ext>
            </a:extLst>
          </p:cNvPr>
          <p:cNvSpPr txBox="1"/>
          <p:nvPr/>
        </p:nvSpPr>
        <p:spPr>
          <a:xfrm>
            <a:off x="329297" y="4461137"/>
            <a:ext cx="553155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Key policies</a:t>
            </a:r>
          </a:p>
          <a:p>
            <a:endParaRPr lang="en-US" sz="1200" dirty="0">
              <a:latin typeface="Helvetica Light" panose="020B0403020202020204" pitchFamily="34" charset="0"/>
            </a:endParaRPr>
          </a:p>
          <a:p>
            <a:r>
              <a:rPr lang="en-US" sz="1200" dirty="0">
                <a:latin typeface="Helvetica Light" panose="020B0403020202020204" pitchFamily="34" charset="0"/>
              </a:rPr>
              <a:t>Record EVERYTHING within 1.5m of tape and larger than 0.5 cm.</a:t>
            </a:r>
          </a:p>
          <a:p>
            <a:endParaRPr lang="en-US" sz="1200" dirty="0">
              <a:latin typeface="Helvetica Light" panose="020B0403020202020204" pitchFamily="34" charset="0"/>
            </a:endParaRPr>
          </a:p>
          <a:p>
            <a:r>
              <a:rPr lang="en-US" sz="1200" dirty="0">
                <a:latin typeface="Helvetica Light" panose="020B0403020202020204" pitchFamily="34" charset="0"/>
              </a:rPr>
              <a:t>Walk the tape SLOWLY. Assumption is that you are not missing ANYTHING.</a:t>
            </a:r>
          </a:p>
          <a:p>
            <a:endParaRPr lang="en-US" sz="1200" dirty="0">
              <a:latin typeface="Helvetica Light" panose="020B0403020202020204" pitchFamily="34" charset="0"/>
            </a:endParaRPr>
          </a:p>
          <a:p>
            <a:r>
              <a:rPr lang="en-US" sz="1200" dirty="0">
                <a:latin typeface="Helvetica Light" panose="020B0403020202020204" pitchFamily="34" charset="0"/>
              </a:rPr>
              <a:t>What about large plastic pieces beyond 1.5m, or pieces smaller than 0.5 cm?</a:t>
            </a:r>
          </a:p>
          <a:p>
            <a:endParaRPr lang="en-US" sz="1200" dirty="0">
              <a:latin typeface="Helvetica Light" panose="020B0403020202020204" pitchFamily="34" charset="0"/>
            </a:endParaRPr>
          </a:p>
          <a:p>
            <a:r>
              <a:rPr lang="en-US" sz="1200" dirty="0">
                <a:latin typeface="Helvetica Light" panose="020B0403020202020204" pitchFamily="34" charset="0"/>
              </a:rPr>
              <a:t>What about extensive debris?</a:t>
            </a:r>
          </a:p>
          <a:p>
            <a:endParaRPr lang="en-US" sz="1200" dirty="0">
              <a:latin typeface="Helvetica Light" panose="020B0403020202020204" pitchFamily="34" charset="0"/>
            </a:endParaRPr>
          </a:p>
          <a:p>
            <a:endParaRPr lang="en-US" sz="1200" dirty="0">
              <a:latin typeface="Helvetica Light" panose="020B0403020202020204" pitchFamily="34" charset="0"/>
            </a:endParaRPr>
          </a:p>
          <a:p>
            <a:endParaRPr lang="en-US" sz="1200" dirty="0">
              <a:latin typeface="Helvetica Light" panose="020B0403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35B345D-72BE-9E4C-A64D-25C756CCC93E}"/>
              </a:ext>
            </a:extLst>
          </p:cNvPr>
          <p:cNvSpPr txBox="1"/>
          <p:nvPr/>
        </p:nvSpPr>
        <p:spPr>
          <a:xfrm>
            <a:off x="2681724" y="734870"/>
            <a:ext cx="1617041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Helvetica" pitchFamily="2" charset="0"/>
              </a:rPr>
              <a:t>Material</a:t>
            </a:r>
          </a:p>
          <a:p>
            <a:endParaRPr lang="en-US" sz="1050" dirty="0">
              <a:latin typeface="Helvetica Light" panose="020B0403020202020204" pitchFamily="34" charset="0"/>
            </a:endParaRPr>
          </a:p>
          <a:p>
            <a:r>
              <a:rPr lang="en-US" sz="1050" b="1" dirty="0">
                <a:latin typeface="Helvetica" pitchFamily="2" charset="0"/>
              </a:rPr>
              <a:t>FOAM</a:t>
            </a:r>
            <a:r>
              <a:rPr lang="en-US" sz="1050" dirty="0">
                <a:latin typeface="Helvetica Light" panose="020B0403020202020204" pitchFamily="34" charset="0"/>
              </a:rPr>
              <a:t> = Foam </a:t>
            </a:r>
          </a:p>
          <a:p>
            <a:r>
              <a:rPr lang="en-US" sz="1050" b="1" dirty="0">
                <a:latin typeface="Helvetica" pitchFamily="2" charset="0"/>
              </a:rPr>
              <a:t>HARP</a:t>
            </a:r>
            <a:r>
              <a:rPr lang="en-US" sz="1050" dirty="0">
                <a:latin typeface="Helvetica Light" panose="020B0403020202020204" pitchFamily="34" charset="0"/>
              </a:rPr>
              <a:t> = Hard Plastic </a:t>
            </a:r>
          </a:p>
          <a:p>
            <a:r>
              <a:rPr lang="en-US" sz="1050" b="1" dirty="0">
                <a:latin typeface="Helvetica" pitchFamily="2" charset="0"/>
              </a:rPr>
              <a:t>FLIP</a:t>
            </a:r>
            <a:r>
              <a:rPr lang="en-US" sz="1050" dirty="0">
                <a:latin typeface="Helvetica Light" panose="020B0403020202020204" pitchFamily="34" charset="0"/>
              </a:rPr>
              <a:t> = Flimsy / thin Plastic </a:t>
            </a:r>
          </a:p>
          <a:p>
            <a:r>
              <a:rPr lang="en-US" sz="1050" b="1" dirty="0">
                <a:latin typeface="Helvetica" pitchFamily="2" charset="0"/>
              </a:rPr>
              <a:t>PAPR </a:t>
            </a:r>
            <a:r>
              <a:rPr lang="en-US" sz="1050" dirty="0">
                <a:latin typeface="Helvetica Light" panose="020B0403020202020204" pitchFamily="34" charset="0"/>
              </a:rPr>
              <a:t>= Paper</a:t>
            </a:r>
          </a:p>
          <a:p>
            <a:r>
              <a:rPr lang="en-US" sz="1050" b="1" dirty="0">
                <a:latin typeface="Helvetica" pitchFamily="2" charset="0"/>
              </a:rPr>
              <a:t>LINE</a:t>
            </a:r>
            <a:r>
              <a:rPr lang="en-US" sz="1050" dirty="0">
                <a:latin typeface="Helvetica Light" panose="020B0403020202020204" pitchFamily="34" charset="0"/>
              </a:rPr>
              <a:t> = Filament line</a:t>
            </a:r>
          </a:p>
          <a:p>
            <a:r>
              <a:rPr lang="en-US" sz="1050" b="1" dirty="0">
                <a:latin typeface="Helvetica" pitchFamily="2" charset="0"/>
              </a:rPr>
              <a:t>ROPE</a:t>
            </a:r>
            <a:r>
              <a:rPr lang="en-US" sz="1050" dirty="0">
                <a:latin typeface="Helvetica Light" panose="020B0403020202020204" pitchFamily="34" charset="0"/>
              </a:rPr>
              <a:t> = Rope line</a:t>
            </a:r>
          </a:p>
          <a:p>
            <a:r>
              <a:rPr lang="en-US" sz="1050" b="1" dirty="0">
                <a:latin typeface="Helvetica" pitchFamily="2" charset="0"/>
              </a:rPr>
              <a:t>FABR</a:t>
            </a:r>
            <a:r>
              <a:rPr lang="en-US" sz="1050" dirty="0">
                <a:latin typeface="Helvetica Light" panose="020B0403020202020204" pitchFamily="34" charset="0"/>
              </a:rPr>
              <a:t> = Fabric / cloth</a:t>
            </a:r>
          </a:p>
          <a:p>
            <a:r>
              <a:rPr lang="en-US" sz="1050" b="1" dirty="0">
                <a:latin typeface="Helvetica" pitchFamily="2" charset="0"/>
              </a:rPr>
              <a:t>OTHR</a:t>
            </a:r>
            <a:r>
              <a:rPr lang="en-US" sz="1050" dirty="0">
                <a:latin typeface="Helvetica Light" panose="020B0403020202020204" pitchFamily="34" charset="0"/>
              </a:rPr>
              <a:t> = Other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06C466-2D77-C845-88C9-C7B539726861}"/>
              </a:ext>
            </a:extLst>
          </p:cNvPr>
          <p:cNvSpPr txBox="1"/>
          <p:nvPr/>
        </p:nvSpPr>
        <p:spPr>
          <a:xfrm>
            <a:off x="4538676" y="734870"/>
            <a:ext cx="2207393" cy="1792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Helvetica" pitchFamily="2" charset="0"/>
              </a:rPr>
              <a:t>Structure</a:t>
            </a:r>
            <a:endParaRPr lang="en-US" sz="1050" b="1" dirty="0">
              <a:latin typeface="Helvetica" pitchFamily="2" charset="0"/>
            </a:endParaRPr>
          </a:p>
          <a:p>
            <a:endParaRPr lang="en-US" sz="1050" dirty="0">
              <a:latin typeface="Helvetica Light" panose="020B0403020202020204" pitchFamily="34" charset="0"/>
            </a:endParaRPr>
          </a:p>
          <a:p>
            <a:r>
              <a:rPr lang="en-US" sz="1050" b="1" dirty="0">
                <a:latin typeface="Helvetica" pitchFamily="2" charset="0"/>
              </a:rPr>
              <a:t>FRA</a:t>
            </a:r>
            <a:r>
              <a:rPr lang="en-US" sz="1050" dirty="0">
                <a:latin typeface="Helvetica Light" panose="020B0403020202020204" pitchFamily="34" charset="0"/>
              </a:rPr>
              <a:t> = Fragment / shard</a:t>
            </a:r>
          </a:p>
          <a:p>
            <a:r>
              <a:rPr lang="en-US" sz="1050" b="1" dirty="0">
                <a:latin typeface="Helvetica" pitchFamily="2" charset="0"/>
              </a:rPr>
              <a:t>BOT</a:t>
            </a:r>
            <a:r>
              <a:rPr lang="en-US" sz="1050" dirty="0">
                <a:latin typeface="Helvetica Light" panose="020B0403020202020204" pitchFamily="34" charset="0"/>
              </a:rPr>
              <a:t> = Bottle</a:t>
            </a:r>
          </a:p>
          <a:p>
            <a:r>
              <a:rPr lang="en-US" sz="1050" b="1" dirty="0">
                <a:latin typeface="Helvetica" pitchFamily="2" charset="0"/>
              </a:rPr>
              <a:t>CUP</a:t>
            </a:r>
            <a:r>
              <a:rPr lang="en-US" sz="1050" dirty="0">
                <a:latin typeface="Helvetica Light" panose="020B0403020202020204" pitchFamily="34" charset="0"/>
              </a:rPr>
              <a:t> = Cup</a:t>
            </a:r>
          </a:p>
          <a:p>
            <a:r>
              <a:rPr lang="en-US" sz="1050" b="1" dirty="0">
                <a:latin typeface="Helvetica" pitchFamily="2" charset="0"/>
              </a:rPr>
              <a:t>BAG</a:t>
            </a:r>
            <a:r>
              <a:rPr lang="en-US" sz="1050" dirty="0">
                <a:latin typeface="Helvetica Light" panose="020B0403020202020204" pitchFamily="34" charset="0"/>
              </a:rPr>
              <a:t> = Bag</a:t>
            </a:r>
          </a:p>
          <a:p>
            <a:r>
              <a:rPr lang="en-US" sz="1050" b="1" dirty="0">
                <a:latin typeface="Helvetica" pitchFamily="2" charset="0"/>
              </a:rPr>
              <a:t>LON</a:t>
            </a:r>
            <a:r>
              <a:rPr lang="en-US" sz="1050" dirty="0">
                <a:latin typeface="Helvetica Light" panose="020B0403020202020204" pitchFamily="34" charset="0"/>
              </a:rPr>
              <a:t> = Long or tangled </a:t>
            </a:r>
          </a:p>
          <a:p>
            <a:r>
              <a:rPr lang="en-US" sz="1050" b="1" dirty="0">
                <a:latin typeface="Helvetica" pitchFamily="2" charset="0"/>
              </a:rPr>
              <a:t>NET</a:t>
            </a:r>
            <a:r>
              <a:rPr lang="en-US" sz="1050" dirty="0">
                <a:latin typeface="Helvetica Light" panose="020B0403020202020204" pitchFamily="34" charset="0"/>
              </a:rPr>
              <a:t> = Net</a:t>
            </a:r>
          </a:p>
          <a:p>
            <a:r>
              <a:rPr lang="en-US" sz="1050" b="1" dirty="0">
                <a:latin typeface="Helvetica" pitchFamily="2" charset="0"/>
              </a:rPr>
              <a:t>OTH</a:t>
            </a:r>
            <a:r>
              <a:rPr lang="en-US" sz="1050" dirty="0">
                <a:latin typeface="Helvetica Light" panose="020B0403020202020204" pitchFamily="34" charset="0"/>
              </a:rPr>
              <a:t> = Other in-tact</a:t>
            </a:r>
          </a:p>
          <a:p>
            <a:endParaRPr lang="en-US" sz="1050" dirty="0">
              <a:latin typeface="Helvetica Light" panose="020B0403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12B0DC6-9061-7A40-BFF2-C3DB01DE23FC}"/>
              </a:ext>
            </a:extLst>
          </p:cNvPr>
          <p:cNvSpPr txBox="1"/>
          <p:nvPr/>
        </p:nvSpPr>
        <p:spPr>
          <a:xfrm>
            <a:off x="193021" y="239924"/>
            <a:ext cx="2368747" cy="2439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Helvetica" pitchFamily="2" charset="0"/>
              </a:rPr>
              <a:t>Position </a:t>
            </a:r>
            <a:r>
              <a:rPr lang="en-US" sz="1600" dirty="0">
                <a:latin typeface="Helvetica" pitchFamily="2" charset="0"/>
              </a:rPr>
              <a:t>(m) </a:t>
            </a:r>
            <a:r>
              <a:rPr lang="en-US" sz="1600" b="1" dirty="0">
                <a:latin typeface="Helvetica" pitchFamily="2" charset="0"/>
              </a:rPr>
              <a:t>+ Event</a:t>
            </a:r>
            <a:endParaRPr lang="en-US" sz="1400" b="1" dirty="0">
              <a:latin typeface="Helvetica" pitchFamily="2" charset="0"/>
            </a:endParaRPr>
          </a:p>
          <a:p>
            <a:endParaRPr lang="en-US" sz="1050" dirty="0">
              <a:latin typeface="Helvetica Light" panose="020B0403020202020204" pitchFamily="34" charset="0"/>
            </a:endParaRPr>
          </a:p>
          <a:p>
            <a:r>
              <a:rPr lang="en-US" sz="1050" b="1" dirty="0">
                <a:latin typeface="Helvetica" pitchFamily="2" charset="0"/>
              </a:rPr>
              <a:t>D </a:t>
            </a:r>
            <a:r>
              <a:rPr lang="en-US" sz="1050" dirty="0">
                <a:latin typeface="Helvetica Light" panose="020B0403020202020204" pitchFamily="34" charset="0"/>
              </a:rPr>
              <a:t>= Anthropogenic Debris </a:t>
            </a:r>
            <a:endParaRPr lang="en-US" sz="1050" b="1" dirty="0">
              <a:latin typeface="Helvetica" pitchFamily="2" charset="0"/>
            </a:endParaRPr>
          </a:p>
          <a:p>
            <a:r>
              <a:rPr lang="en-US" sz="1050" b="1" dirty="0">
                <a:latin typeface="Helvetica" pitchFamily="2" charset="0"/>
              </a:rPr>
              <a:t>WLMR</a:t>
            </a:r>
            <a:r>
              <a:rPr lang="en-US" sz="1050" dirty="0">
                <a:latin typeface="Helvetica Light" panose="020B0403020202020204" pitchFamily="34" charset="0"/>
              </a:rPr>
              <a:t> = Wrack line (most-recent) </a:t>
            </a:r>
          </a:p>
          <a:p>
            <a:r>
              <a:rPr lang="en-US" sz="1050" b="1" dirty="0">
                <a:latin typeface="Helvetica" pitchFamily="2" charset="0"/>
              </a:rPr>
              <a:t>WLOT</a:t>
            </a:r>
            <a:r>
              <a:rPr lang="en-US" sz="1050" dirty="0">
                <a:latin typeface="Helvetica Light" panose="020B0403020202020204" pitchFamily="34" charset="0"/>
              </a:rPr>
              <a:t> = Other wrack line</a:t>
            </a:r>
          </a:p>
          <a:p>
            <a:r>
              <a:rPr lang="en-US" sz="1050" b="1" dirty="0">
                <a:latin typeface="Helvetica" pitchFamily="2" charset="0"/>
              </a:rPr>
              <a:t>TREE</a:t>
            </a:r>
            <a:r>
              <a:rPr lang="en-US" sz="1050" dirty="0">
                <a:latin typeface="Helvetica Light" panose="020B0403020202020204" pitchFamily="34" charset="0"/>
              </a:rPr>
              <a:t> = Base of beached tree</a:t>
            </a:r>
          </a:p>
          <a:p>
            <a:r>
              <a:rPr lang="en-US" sz="1050" b="1" dirty="0">
                <a:latin typeface="Helvetica" pitchFamily="2" charset="0"/>
              </a:rPr>
              <a:t>LIMB</a:t>
            </a:r>
            <a:r>
              <a:rPr lang="en-US" sz="1050" dirty="0">
                <a:latin typeface="Helvetica Light" panose="020B0403020202020204" pitchFamily="34" charset="0"/>
              </a:rPr>
              <a:t> = Limb / log</a:t>
            </a:r>
          </a:p>
          <a:p>
            <a:r>
              <a:rPr lang="en-US" sz="1050" b="1" dirty="0">
                <a:latin typeface="Helvetica" pitchFamily="2" charset="0"/>
              </a:rPr>
              <a:t>PLANT </a:t>
            </a:r>
            <a:r>
              <a:rPr lang="en-US" sz="1050" dirty="0">
                <a:latin typeface="Helvetica Light" panose="020B0403020202020204" pitchFamily="34" charset="0"/>
              </a:rPr>
              <a:t>= Isolated plant</a:t>
            </a:r>
          </a:p>
          <a:p>
            <a:r>
              <a:rPr lang="en-US" sz="1050" b="1" dirty="0">
                <a:latin typeface="Helvetica" pitchFamily="2" charset="0"/>
              </a:rPr>
              <a:t>* WRAK</a:t>
            </a:r>
            <a:r>
              <a:rPr lang="en-US" sz="1050" dirty="0">
                <a:latin typeface="Helvetica Light" panose="020B0403020202020204" pitchFamily="34" charset="0"/>
              </a:rPr>
              <a:t> = Wrack pile (not a line)</a:t>
            </a:r>
          </a:p>
          <a:p>
            <a:r>
              <a:rPr lang="en-US" sz="1050" b="1" dirty="0">
                <a:latin typeface="Helvetica" pitchFamily="2" charset="0"/>
              </a:rPr>
              <a:t>* SHELL</a:t>
            </a:r>
            <a:r>
              <a:rPr lang="en-US" sz="1050" dirty="0">
                <a:latin typeface="Helvetica Light" panose="020B0403020202020204" pitchFamily="34" charset="0"/>
              </a:rPr>
              <a:t> = Dense shell area </a:t>
            </a:r>
          </a:p>
          <a:p>
            <a:r>
              <a:rPr lang="en-US" sz="1050" b="1" dirty="0">
                <a:latin typeface="Helvetica" pitchFamily="2" charset="0"/>
              </a:rPr>
              <a:t>* PEAT</a:t>
            </a:r>
            <a:r>
              <a:rPr lang="en-US" sz="1050" dirty="0">
                <a:latin typeface="Helvetica Light" panose="020B0403020202020204" pitchFamily="34" charset="0"/>
              </a:rPr>
              <a:t> = Marsh peat deposit</a:t>
            </a:r>
          </a:p>
          <a:p>
            <a:r>
              <a:rPr lang="en-US" sz="1050" b="1" dirty="0">
                <a:latin typeface="Helvetica" pitchFamily="2" charset="0"/>
              </a:rPr>
              <a:t>OTHR</a:t>
            </a:r>
            <a:r>
              <a:rPr lang="en-US" sz="1050" dirty="0">
                <a:latin typeface="Helvetica Light" panose="020B0403020202020204" pitchFamily="34" charset="0"/>
              </a:rPr>
              <a:t> = Other object/obstacle</a:t>
            </a:r>
          </a:p>
          <a:p>
            <a:endParaRPr lang="en-US" sz="1050" dirty="0">
              <a:latin typeface="Helvetica Light" panose="020B0403020202020204" pitchFamily="34" charset="0"/>
            </a:endParaRPr>
          </a:p>
          <a:p>
            <a:r>
              <a:rPr lang="en-US" sz="1050" dirty="0">
                <a:latin typeface="Helvetica Light" panose="020B0403020202020204" pitchFamily="34" charset="0"/>
              </a:rPr>
              <a:t>* only log once per meter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89DE42-309A-5145-9B42-3B92D9568BF3}"/>
              </a:ext>
            </a:extLst>
          </p:cNvPr>
          <p:cNvSpPr txBox="1"/>
          <p:nvPr/>
        </p:nvSpPr>
        <p:spPr>
          <a:xfrm>
            <a:off x="2681724" y="3027806"/>
            <a:ext cx="16170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Helvetica" pitchFamily="2" charset="0"/>
              </a:rPr>
              <a:t>cm from tape</a:t>
            </a:r>
          </a:p>
          <a:p>
            <a:r>
              <a:rPr lang="en-US" sz="1200" dirty="0">
                <a:latin typeface="Helvetica Light" panose="020B0403020202020204" pitchFamily="34" charset="0"/>
              </a:rPr>
              <a:t>(estimated)</a:t>
            </a:r>
            <a:endParaRPr lang="en-US" sz="900" dirty="0">
              <a:latin typeface="Helvetica Light" panose="020B0403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71EB58-55BC-8346-A214-C173B2512D70}"/>
              </a:ext>
            </a:extLst>
          </p:cNvPr>
          <p:cNvSpPr txBox="1"/>
          <p:nvPr/>
        </p:nvSpPr>
        <p:spPr>
          <a:xfrm>
            <a:off x="4582663" y="3027806"/>
            <a:ext cx="25563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Helvetica" pitchFamily="2" charset="0"/>
              </a:rPr>
              <a:t>size </a:t>
            </a:r>
          </a:p>
          <a:p>
            <a:r>
              <a:rPr lang="en-US" sz="1200" dirty="0">
                <a:latin typeface="Helvetica Light" panose="020B0403020202020204" pitchFamily="34" charset="0"/>
              </a:rPr>
              <a:t>(in cm)</a:t>
            </a:r>
          </a:p>
          <a:p>
            <a:r>
              <a:rPr lang="en-US" sz="1200" dirty="0">
                <a:latin typeface="Helvetica Light" panose="020B0403020202020204" pitchFamily="34" charset="0"/>
              </a:rPr>
              <a:t>(use longest dimension)</a:t>
            </a:r>
            <a:endParaRPr lang="en-US" sz="900" dirty="0">
              <a:latin typeface="Helvetica Light" panose="020B0403020202020204" pitchFamily="34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487D835-9FCE-DD48-895A-9A955FAC3AE3}"/>
              </a:ext>
            </a:extLst>
          </p:cNvPr>
          <p:cNvCxnSpPr/>
          <p:nvPr/>
        </p:nvCxnSpPr>
        <p:spPr>
          <a:xfrm>
            <a:off x="2054578" y="734870"/>
            <a:ext cx="627146" cy="1005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678D74C-FC28-2E45-B954-7217192CA6CA}"/>
              </a:ext>
            </a:extLst>
          </p:cNvPr>
          <p:cNvCxnSpPr>
            <a:cxnSpLocks/>
          </p:cNvCxnSpPr>
          <p:nvPr/>
        </p:nvCxnSpPr>
        <p:spPr>
          <a:xfrm>
            <a:off x="3665225" y="852801"/>
            <a:ext cx="6335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9F86A7D-0B2C-A843-84C4-37889D7AB567}"/>
              </a:ext>
            </a:extLst>
          </p:cNvPr>
          <p:cNvCxnSpPr>
            <a:cxnSpLocks/>
          </p:cNvCxnSpPr>
          <p:nvPr/>
        </p:nvCxnSpPr>
        <p:spPr>
          <a:xfrm flipH="1">
            <a:off x="3781778" y="2416312"/>
            <a:ext cx="1227054" cy="4736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144ED3E-E661-F34B-A6C0-DA6B8A264EDC}"/>
              </a:ext>
            </a:extLst>
          </p:cNvPr>
          <p:cNvCxnSpPr>
            <a:cxnSpLocks/>
          </p:cNvCxnSpPr>
          <p:nvPr/>
        </p:nvCxnSpPr>
        <p:spPr>
          <a:xfrm>
            <a:off x="4123302" y="3165648"/>
            <a:ext cx="482663" cy="112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9382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583BEAE-864E-A849-AD9C-086970B03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18" y="0"/>
            <a:ext cx="49080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305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34569</TotalTime>
  <Words>1071</Words>
  <Application>Microsoft Macintosh PowerPoint</Application>
  <PresentationFormat>Widescreen</PresentationFormat>
  <Paragraphs>265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Helvetica</vt:lpstr>
      <vt:lpstr>HELVETICA LIGHT</vt:lpstr>
      <vt:lpstr>HELVETICA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 Keen</dc:creator>
  <cp:lastModifiedBy>Eric Keen</cp:lastModifiedBy>
  <cp:revision>20</cp:revision>
  <dcterms:created xsi:type="dcterms:W3CDTF">2021-06-11T12:48:24Z</dcterms:created>
  <dcterms:modified xsi:type="dcterms:W3CDTF">2021-07-05T12:58:01Z</dcterms:modified>
</cp:coreProperties>
</file>

<file path=docProps/thumbnail.jpeg>
</file>